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xls" ContentType="application/vnd.ms-excel"/>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3"/>
  </p:notesMasterIdLst>
  <p:sldIdLst>
    <p:sldId id="320" r:id="rId2"/>
    <p:sldId id="428" r:id="rId3"/>
    <p:sldId id="429" r:id="rId4"/>
    <p:sldId id="430" r:id="rId5"/>
    <p:sldId id="439" r:id="rId6"/>
    <p:sldId id="432" r:id="rId7"/>
    <p:sldId id="438" r:id="rId8"/>
    <p:sldId id="434" r:id="rId9"/>
    <p:sldId id="435" r:id="rId10"/>
    <p:sldId id="433" r:id="rId11"/>
    <p:sldId id="443" r:id="rId12"/>
    <p:sldId id="440" r:id="rId13"/>
    <p:sldId id="442" r:id="rId14"/>
    <p:sldId id="444" r:id="rId15"/>
    <p:sldId id="445" r:id="rId16"/>
    <p:sldId id="446" r:id="rId17"/>
    <p:sldId id="447" r:id="rId18"/>
    <p:sldId id="448" r:id="rId19"/>
    <p:sldId id="449" r:id="rId20"/>
    <p:sldId id="450" r:id="rId21"/>
    <p:sldId id="458" r:id="rId22"/>
    <p:sldId id="457" r:id="rId23"/>
    <p:sldId id="452" r:id="rId24"/>
    <p:sldId id="453" r:id="rId25"/>
    <p:sldId id="454" r:id="rId26"/>
    <p:sldId id="455" r:id="rId27"/>
    <p:sldId id="456" r:id="rId28"/>
    <p:sldId id="459" r:id="rId29"/>
    <p:sldId id="460" r:id="rId30"/>
    <p:sldId id="461" r:id="rId31"/>
    <p:sldId id="384" r:id="rId32"/>
    <p:sldId id="392" r:id="rId33"/>
    <p:sldId id="463" r:id="rId34"/>
    <p:sldId id="462" r:id="rId35"/>
    <p:sldId id="465" r:id="rId36"/>
    <p:sldId id="386" r:id="rId37"/>
    <p:sldId id="387" r:id="rId38"/>
    <p:sldId id="388" r:id="rId39"/>
    <p:sldId id="394" r:id="rId40"/>
    <p:sldId id="396" r:id="rId41"/>
    <p:sldId id="467" r:id="rId42"/>
    <p:sldId id="469" r:id="rId43"/>
    <p:sldId id="468" r:id="rId44"/>
    <p:sldId id="470" r:id="rId45"/>
    <p:sldId id="427" r:id="rId46"/>
    <p:sldId id="471" r:id="rId47"/>
    <p:sldId id="390" r:id="rId48"/>
    <p:sldId id="441" r:id="rId49"/>
    <p:sldId id="374" r:id="rId50"/>
    <p:sldId id="372" r:id="rId51"/>
    <p:sldId id="375" r:id="rId52"/>
    <p:sldId id="378" r:id="rId53"/>
    <p:sldId id="380" r:id="rId54"/>
    <p:sldId id="382" r:id="rId55"/>
    <p:sldId id="383" r:id="rId56"/>
    <p:sldId id="402" r:id="rId57"/>
    <p:sldId id="403" r:id="rId58"/>
    <p:sldId id="404" r:id="rId59"/>
    <p:sldId id="405" r:id="rId60"/>
    <p:sldId id="406" r:id="rId61"/>
    <p:sldId id="407" r:id="rId62"/>
    <p:sldId id="408" r:id="rId63"/>
    <p:sldId id="410" r:id="rId64"/>
    <p:sldId id="411" r:id="rId65"/>
    <p:sldId id="412" r:id="rId66"/>
    <p:sldId id="413" r:id="rId67"/>
    <p:sldId id="418" r:id="rId68"/>
    <p:sldId id="358" r:id="rId69"/>
    <p:sldId id="419" r:id="rId70"/>
    <p:sldId id="355" r:id="rId71"/>
    <p:sldId id="420" r:id="rId7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FF"/>
    <a:srgbClr val="FFCC66"/>
    <a:srgbClr val="FFFFFF"/>
    <a:srgbClr val="F8F8F2"/>
    <a:srgbClr val="F8F8F8"/>
    <a:srgbClr val="ECEDDF"/>
    <a:srgbClr val="CCFF99"/>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746" autoAdjust="0"/>
  </p:normalViewPr>
  <p:slideViewPr>
    <p:cSldViewPr>
      <p:cViewPr>
        <p:scale>
          <a:sx n="100" d="100"/>
          <a:sy n="100" d="100"/>
        </p:scale>
        <p:origin x="-1848" y="18"/>
      </p:cViewPr>
      <p:guideLst>
        <p:guide orient="horz" pos="2160"/>
        <p:guide pos="2880"/>
      </p:guideLst>
    </p:cSldViewPr>
  </p:slideViewPr>
  <p:notesTextViewPr>
    <p:cViewPr>
      <p:scale>
        <a:sx n="125" d="100"/>
        <a:sy n="125" d="100"/>
      </p:scale>
      <p:origin x="0" y="0"/>
    </p:cViewPr>
  </p:notesTextViewPr>
  <p:notesViewPr>
    <p:cSldViewPr>
      <p:cViewPr varScale="1">
        <p:scale>
          <a:sx n="83" d="100"/>
          <a:sy n="83" d="100"/>
        </p:scale>
        <p:origin x="-386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39F577-C1E5-4252-83E2-D2410BCAACED}" type="datetimeFigureOut">
              <a:rPr lang="en-US" smtClean="0"/>
              <a:t>4/11/2013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12EE3B7-58C1-4F83-BD3A-94936FFB9EC3}" type="slidenum">
              <a:rPr lang="en-US" smtClean="0"/>
              <a:t>‹#›</a:t>
            </a:fld>
            <a:endParaRPr lang="en-US"/>
          </a:p>
        </p:txBody>
      </p:sp>
    </p:spTree>
    <p:extLst>
      <p:ext uri="{BB962C8B-B14F-4D97-AF65-F5344CB8AC3E}">
        <p14:creationId xmlns:p14="http://schemas.microsoft.com/office/powerpoint/2010/main" val="3955222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set up</a:t>
            </a:r>
            <a:r>
              <a:rPr lang="en-US" baseline="0" dirty="0" smtClean="0"/>
              <a:t>– do a lookup field; </a:t>
            </a:r>
          </a:p>
          <a:p>
            <a:r>
              <a:rPr lang="en-US" baseline="0" dirty="0" smtClean="0"/>
              <a:t>Updates/insert</a:t>
            </a:r>
            <a:endParaRPr lang="en-US" dirty="0"/>
          </a:p>
        </p:txBody>
      </p:sp>
      <p:sp>
        <p:nvSpPr>
          <p:cNvPr id="4" name="Slide Number Placeholder 3"/>
          <p:cNvSpPr>
            <a:spLocks noGrp="1"/>
          </p:cNvSpPr>
          <p:nvPr>
            <p:ph type="sldNum" sz="quarter" idx="10"/>
          </p:nvPr>
        </p:nvSpPr>
        <p:spPr/>
        <p:txBody>
          <a:bodyPr/>
          <a:lstStyle/>
          <a:p>
            <a:fld id="{B12EE3B7-58C1-4F83-BD3A-94936FFB9EC3}" type="slidenum">
              <a:rPr lang="en-US" smtClean="0"/>
              <a:t>38</a:t>
            </a:fld>
            <a:endParaRPr lang="en-US" dirty="0"/>
          </a:p>
        </p:txBody>
      </p:sp>
    </p:spTree>
    <p:extLst>
      <p:ext uri="{BB962C8B-B14F-4D97-AF65-F5344CB8AC3E}">
        <p14:creationId xmlns:p14="http://schemas.microsoft.com/office/powerpoint/2010/main" val="3493603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2EE3B7-58C1-4F83-BD3A-94936FFB9EC3}" type="slidenum">
              <a:rPr lang="en-US" smtClean="0"/>
              <a:t>59</a:t>
            </a:fld>
            <a:endParaRPr lang="en-US" dirty="0"/>
          </a:p>
        </p:txBody>
      </p:sp>
    </p:spTree>
    <p:extLst>
      <p:ext uri="{BB962C8B-B14F-4D97-AF65-F5344CB8AC3E}">
        <p14:creationId xmlns:p14="http://schemas.microsoft.com/office/powerpoint/2010/main" val="636574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Core SSM applications</a:t>
            </a:r>
            <a:r>
              <a:rPr lang="en-US" baseline="0" dirty="0" smtClean="0"/>
              <a:t> only use </a:t>
            </a:r>
            <a:r>
              <a:rPr lang="en-US" baseline="0" dirty="0" err="1" smtClean="0"/>
              <a:t>JaroWinkler</a:t>
            </a:r>
            <a:endParaRPr lang="en-US" baseline="0" dirty="0" smtClean="0"/>
          </a:p>
          <a:p>
            <a:r>
              <a:rPr lang="en-US" baseline="0" dirty="0" smtClean="0"/>
              <a:t>For new data sources – you can choose</a:t>
            </a:r>
          </a:p>
          <a:p>
            <a:r>
              <a:rPr lang="en-US" baseline="0" dirty="0" smtClean="0"/>
              <a:t>We think </a:t>
            </a:r>
            <a:r>
              <a:rPr lang="en-US" baseline="0" dirty="0" err="1" smtClean="0"/>
              <a:t>JaroWinkler</a:t>
            </a:r>
            <a:r>
              <a:rPr lang="en-US" baseline="0" dirty="0" smtClean="0"/>
              <a:t> is the best</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B12EE3B7-58C1-4F83-BD3A-94936FFB9EC3}" type="slidenum">
              <a:rPr lang="en-US" smtClean="0"/>
              <a:t>70</a:t>
            </a:fld>
            <a:endParaRPr lang="en-US"/>
          </a:p>
        </p:txBody>
      </p:sp>
    </p:spTree>
    <p:extLst>
      <p:ext uri="{BB962C8B-B14F-4D97-AF65-F5344CB8AC3E}">
        <p14:creationId xmlns:p14="http://schemas.microsoft.com/office/powerpoint/2010/main" val="3239207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set up</a:t>
            </a:r>
            <a:r>
              <a:rPr lang="en-US" baseline="0" dirty="0" smtClean="0"/>
              <a:t>– do a lookup field; </a:t>
            </a:r>
          </a:p>
          <a:p>
            <a:r>
              <a:rPr lang="en-US" baseline="0" dirty="0" smtClean="0"/>
              <a:t>Updates/insert</a:t>
            </a:r>
            <a:endParaRPr lang="en-US" dirty="0"/>
          </a:p>
        </p:txBody>
      </p:sp>
      <p:sp>
        <p:nvSpPr>
          <p:cNvPr id="4" name="Slide Number Placeholder 3"/>
          <p:cNvSpPr>
            <a:spLocks noGrp="1"/>
          </p:cNvSpPr>
          <p:nvPr>
            <p:ph type="sldNum" sz="quarter" idx="10"/>
          </p:nvPr>
        </p:nvSpPr>
        <p:spPr/>
        <p:txBody>
          <a:bodyPr/>
          <a:lstStyle/>
          <a:p>
            <a:fld id="{B12EE3B7-58C1-4F83-BD3A-94936FFB9EC3}" type="slidenum">
              <a:rPr lang="en-US" smtClean="0"/>
              <a:t>40</a:t>
            </a:fld>
            <a:endParaRPr lang="en-US" dirty="0"/>
          </a:p>
        </p:txBody>
      </p:sp>
    </p:spTree>
    <p:extLst>
      <p:ext uri="{BB962C8B-B14F-4D97-AF65-F5344CB8AC3E}">
        <p14:creationId xmlns:p14="http://schemas.microsoft.com/office/powerpoint/2010/main" val="3493603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Search for tags : </a:t>
            </a:r>
            <a:r>
              <a:rPr lang="en-US" dirty="0" err="1" smtClean="0"/>
              <a:t>vsm</a:t>
            </a:r>
            <a:r>
              <a:rPr lang="en-US" dirty="0" smtClean="0"/>
              <a:t>, awesomeness, captain, </a:t>
            </a:r>
            <a:r>
              <a:rPr lang="en-US" dirty="0" err="1" smtClean="0"/>
              <a:t>emptoris</a:t>
            </a:r>
            <a:r>
              <a:rPr lang="en-US" dirty="0" smtClean="0"/>
              <a:t>, management, milestone, program, project, request, task, </a:t>
            </a:r>
            <a:r>
              <a:rPr lang="en-US" dirty="0" err="1" smtClean="0"/>
              <a:t>tennile</a:t>
            </a:r>
            <a:r>
              <a:rPr lang="en-US" dirty="0" smtClean="0"/>
              <a:t>, </a:t>
            </a:r>
            <a:r>
              <a:rPr lang="en-US" dirty="0" err="1" smtClean="0"/>
              <a:t>pgm</a:t>
            </a:r>
            <a:r>
              <a:rPr lang="en-US" dirty="0" smtClean="0"/>
              <a:t>, alder, aspen</a:t>
            </a:r>
            <a:endParaRPr lang="en-US" dirty="0"/>
          </a:p>
        </p:txBody>
      </p:sp>
      <p:sp>
        <p:nvSpPr>
          <p:cNvPr id="4" name="Slide Number Placeholder 3"/>
          <p:cNvSpPr>
            <a:spLocks noGrp="1"/>
          </p:cNvSpPr>
          <p:nvPr>
            <p:ph type="sldNum" sz="quarter" idx="10"/>
          </p:nvPr>
        </p:nvSpPr>
        <p:spPr/>
        <p:txBody>
          <a:bodyPr/>
          <a:lstStyle/>
          <a:p>
            <a:fld id="{B12EE3B7-58C1-4F83-BD3A-94936FFB9EC3}" type="slidenum">
              <a:rPr lang="en-US" smtClean="0"/>
              <a:t>45</a:t>
            </a:fld>
            <a:endParaRPr lang="en-US"/>
          </a:p>
        </p:txBody>
      </p:sp>
    </p:spTree>
    <p:extLst>
      <p:ext uri="{BB962C8B-B14F-4D97-AF65-F5344CB8AC3E}">
        <p14:creationId xmlns:p14="http://schemas.microsoft.com/office/powerpoint/2010/main" val="1278930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2EE3B7-58C1-4F83-BD3A-94936FFB9EC3}" type="slidenum">
              <a:rPr lang="en-US" smtClean="0"/>
              <a:t>48</a:t>
            </a:fld>
            <a:endParaRPr lang="en-US" dirty="0"/>
          </a:p>
        </p:txBody>
      </p:sp>
    </p:spTree>
    <p:extLst>
      <p:ext uri="{BB962C8B-B14F-4D97-AF65-F5344CB8AC3E}">
        <p14:creationId xmlns:p14="http://schemas.microsoft.com/office/powerpoint/2010/main" val="1913274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2EE3B7-58C1-4F83-BD3A-94936FFB9EC3}" type="slidenum">
              <a:rPr lang="en-US" smtClean="0"/>
              <a:t>49</a:t>
            </a:fld>
            <a:endParaRPr lang="en-US" dirty="0"/>
          </a:p>
        </p:txBody>
      </p:sp>
    </p:spTree>
    <p:extLst>
      <p:ext uri="{BB962C8B-B14F-4D97-AF65-F5344CB8AC3E}">
        <p14:creationId xmlns:p14="http://schemas.microsoft.com/office/powerpoint/2010/main" val="1913274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2EE3B7-58C1-4F83-BD3A-94936FFB9EC3}" type="slidenum">
              <a:rPr lang="en-US" smtClean="0"/>
              <a:t>52</a:t>
            </a:fld>
            <a:endParaRPr lang="en-US" dirty="0"/>
          </a:p>
        </p:txBody>
      </p:sp>
    </p:spTree>
    <p:extLst>
      <p:ext uri="{BB962C8B-B14F-4D97-AF65-F5344CB8AC3E}">
        <p14:creationId xmlns:p14="http://schemas.microsoft.com/office/powerpoint/2010/main" val="3262433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2EE3B7-58C1-4F83-BD3A-94936FFB9EC3}" type="slidenum">
              <a:rPr lang="en-US" smtClean="0"/>
              <a:t>53</a:t>
            </a:fld>
            <a:endParaRPr lang="en-US" dirty="0"/>
          </a:p>
        </p:txBody>
      </p:sp>
    </p:spTree>
    <p:extLst>
      <p:ext uri="{BB962C8B-B14F-4D97-AF65-F5344CB8AC3E}">
        <p14:creationId xmlns:p14="http://schemas.microsoft.com/office/powerpoint/2010/main" val="3262433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2EE3B7-58C1-4F83-BD3A-94936FFB9EC3}" type="slidenum">
              <a:rPr lang="en-US" smtClean="0"/>
              <a:t>54</a:t>
            </a:fld>
            <a:endParaRPr lang="en-US" dirty="0"/>
          </a:p>
        </p:txBody>
      </p:sp>
    </p:spTree>
    <p:extLst>
      <p:ext uri="{BB962C8B-B14F-4D97-AF65-F5344CB8AC3E}">
        <p14:creationId xmlns:p14="http://schemas.microsoft.com/office/powerpoint/2010/main" val="3262433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2EE3B7-58C1-4F83-BD3A-94936FFB9EC3}" type="slidenum">
              <a:rPr lang="en-US" smtClean="0"/>
              <a:t>58</a:t>
            </a:fld>
            <a:endParaRPr lang="en-US" dirty="0"/>
          </a:p>
        </p:txBody>
      </p:sp>
    </p:spTree>
    <p:extLst>
      <p:ext uri="{BB962C8B-B14F-4D97-AF65-F5344CB8AC3E}">
        <p14:creationId xmlns:p14="http://schemas.microsoft.com/office/powerpoint/2010/main" val="8901723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2" descr="PPT_chap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9550"/>
            <a:ext cx="9144000" cy="706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R120_G137_B251-2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0400" y="6240463"/>
            <a:ext cx="588963"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0" name="Rectangle 2"/>
          <p:cNvSpPr>
            <a:spLocks noGrp="1" noChangeArrowheads="1"/>
          </p:cNvSpPr>
          <p:nvPr>
            <p:ph type="ctrTitle"/>
          </p:nvPr>
        </p:nvSpPr>
        <p:spPr>
          <a:xfrm>
            <a:off x="139700" y="1417638"/>
            <a:ext cx="8729663" cy="2011362"/>
          </a:xfrm>
        </p:spPr>
        <p:txBody>
          <a:bodyPr anchor="b"/>
          <a:lstStyle>
            <a:lvl1pPr>
              <a:defRPr sz="3500">
                <a:solidFill>
                  <a:schemeClr val="tx1"/>
                </a:solidFill>
              </a:defRPr>
            </a:lvl1pPr>
          </a:lstStyle>
          <a:p>
            <a:r>
              <a:rPr lang="en-US" smtClean="0"/>
              <a:t>Click to edit Master title style</a:t>
            </a:r>
            <a:endParaRPr lang="en-US" dirty="0"/>
          </a:p>
        </p:txBody>
      </p:sp>
      <p:sp>
        <p:nvSpPr>
          <p:cNvPr id="68611" name="Rectangle 3"/>
          <p:cNvSpPr>
            <a:spLocks noGrp="1" noChangeArrowheads="1"/>
          </p:cNvSpPr>
          <p:nvPr>
            <p:ph type="subTitle" idx="1"/>
          </p:nvPr>
        </p:nvSpPr>
        <p:spPr>
          <a:xfrm>
            <a:off x="182563" y="528638"/>
            <a:ext cx="7769225" cy="530225"/>
          </a:xfrm>
        </p:spPr>
        <p:txBody>
          <a:bodyPr anchor="b"/>
          <a:lstStyle>
            <a:lvl1pPr marL="0" indent="0">
              <a:buFont typeface="Wingdings" pitchFamily="2" charset="2"/>
              <a:buNone/>
              <a:defRPr sz="1100">
                <a:latin typeface="Calibri"/>
                <a:cs typeface="Calibri"/>
              </a:defRPr>
            </a:lvl1pPr>
          </a:lstStyle>
          <a:p>
            <a:r>
              <a:rPr lang="en-US" smtClean="0"/>
              <a:t>Click to edit Master subtitle style</a:t>
            </a:r>
            <a:endParaRPr lang="en-US" dirty="0"/>
          </a:p>
        </p:txBody>
      </p:sp>
    </p:spTree>
    <p:extLst>
      <p:ext uri="{BB962C8B-B14F-4D97-AF65-F5344CB8AC3E}">
        <p14:creationId xmlns:p14="http://schemas.microsoft.com/office/powerpoint/2010/main" val="51764355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sldNum" sz="quarter" idx="10"/>
          </p:nvPr>
        </p:nvSpPr>
        <p:spPr>
          <a:ln/>
        </p:spPr>
        <p:txBody>
          <a:bodyPr/>
          <a:lstStyle>
            <a:lvl1pPr>
              <a:defRPr/>
            </a:lvl1pPr>
          </a:lstStyle>
          <a:p>
            <a:fld id="{471D315E-952C-49FA-BFE5-E1E9BF0368E2}" type="slidenum">
              <a:rPr lang="en-US" smtClean="0"/>
              <a:t>‹#›</a:t>
            </a:fld>
            <a:endParaRPr lang="en-US" dirty="0"/>
          </a:p>
        </p:txBody>
      </p:sp>
    </p:spTree>
    <p:extLst>
      <p:ext uri="{BB962C8B-B14F-4D97-AF65-F5344CB8AC3E}">
        <p14:creationId xmlns:p14="http://schemas.microsoft.com/office/powerpoint/2010/main" val="4287617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593725"/>
            <a:ext cx="2171700" cy="57610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82563" y="593725"/>
            <a:ext cx="6362700" cy="57610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sldNum" sz="quarter" idx="10"/>
          </p:nvPr>
        </p:nvSpPr>
        <p:spPr>
          <a:ln/>
        </p:spPr>
        <p:txBody>
          <a:bodyPr/>
          <a:lstStyle>
            <a:lvl1pPr>
              <a:defRPr/>
            </a:lvl1pPr>
          </a:lstStyle>
          <a:p>
            <a:fld id="{471D315E-952C-49FA-BFE5-E1E9BF0368E2}" type="slidenum">
              <a:rPr lang="en-US" smtClean="0"/>
              <a:t>‹#›</a:t>
            </a:fld>
            <a:endParaRPr lang="en-US" dirty="0"/>
          </a:p>
        </p:txBody>
      </p:sp>
    </p:spTree>
    <p:extLst>
      <p:ext uri="{BB962C8B-B14F-4D97-AF65-F5344CB8AC3E}">
        <p14:creationId xmlns:p14="http://schemas.microsoft.com/office/powerpoint/2010/main" val="2224327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latin typeface="Calibri"/>
                <a:cs typeface="Calibri"/>
              </a:defRPr>
            </a:lvl1pPr>
            <a:lvl2pPr>
              <a:defRPr>
                <a:latin typeface="Calibri"/>
                <a:cs typeface="Calibri"/>
              </a:defRPr>
            </a:lvl2pPr>
            <a:lvl3pPr>
              <a:defRPr>
                <a:latin typeface="Calibri"/>
                <a:cs typeface="Calibri"/>
              </a:defRPr>
            </a:lvl3pPr>
            <a:lvl4pPr>
              <a:defRPr>
                <a:latin typeface="Calibri"/>
                <a:cs typeface="Calibri"/>
              </a:defRPr>
            </a:lvl4pPr>
            <a:lvl5pPr>
              <a:defRPr>
                <a:latin typeface="Calibri"/>
                <a:cs typeface="Calibri"/>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7"/>
          <p:cNvSpPr>
            <a:spLocks noGrp="1" noChangeArrowheads="1"/>
          </p:cNvSpPr>
          <p:nvPr>
            <p:ph type="sldNum" sz="quarter" idx="10"/>
          </p:nvPr>
        </p:nvSpPr>
        <p:spPr>
          <a:ln/>
        </p:spPr>
        <p:txBody>
          <a:bodyPr/>
          <a:lstStyle>
            <a:lvl1pPr>
              <a:defRPr/>
            </a:lvl1pPr>
          </a:lstStyle>
          <a:p>
            <a:fld id="{471D315E-952C-49FA-BFE5-E1E9BF0368E2}" type="slidenum">
              <a:rPr lang="en-US" smtClean="0"/>
              <a:t>‹#›</a:t>
            </a:fld>
            <a:endParaRPr lang="en-US" dirty="0"/>
          </a:p>
        </p:txBody>
      </p:sp>
    </p:spTree>
    <p:extLst>
      <p:ext uri="{BB962C8B-B14F-4D97-AF65-F5344CB8AC3E}">
        <p14:creationId xmlns:p14="http://schemas.microsoft.com/office/powerpoint/2010/main" val="424196933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7"/>
          <p:cNvSpPr>
            <a:spLocks noGrp="1" noChangeArrowheads="1"/>
          </p:cNvSpPr>
          <p:nvPr>
            <p:ph type="sldNum" sz="quarter" idx="10"/>
          </p:nvPr>
        </p:nvSpPr>
        <p:spPr>
          <a:ln/>
        </p:spPr>
        <p:txBody>
          <a:bodyPr/>
          <a:lstStyle>
            <a:lvl1pPr>
              <a:defRPr/>
            </a:lvl1pPr>
          </a:lstStyle>
          <a:p>
            <a:fld id="{471D315E-952C-49FA-BFE5-E1E9BF0368E2}" type="slidenum">
              <a:rPr lang="en-US" smtClean="0"/>
              <a:t>‹#›</a:t>
            </a:fld>
            <a:endParaRPr lang="en-US" dirty="0"/>
          </a:p>
        </p:txBody>
      </p:sp>
    </p:spTree>
    <p:extLst>
      <p:ext uri="{BB962C8B-B14F-4D97-AF65-F5344CB8AC3E}">
        <p14:creationId xmlns:p14="http://schemas.microsoft.com/office/powerpoint/2010/main" val="301918437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82563" y="1874838"/>
            <a:ext cx="4267200" cy="4479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02163" y="1874838"/>
            <a:ext cx="4267200" cy="44799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7"/>
          <p:cNvSpPr>
            <a:spLocks noGrp="1" noChangeArrowheads="1"/>
          </p:cNvSpPr>
          <p:nvPr>
            <p:ph type="sldNum" sz="quarter" idx="10"/>
          </p:nvPr>
        </p:nvSpPr>
        <p:spPr>
          <a:ln/>
        </p:spPr>
        <p:txBody>
          <a:bodyPr/>
          <a:lstStyle>
            <a:lvl1pPr>
              <a:defRPr/>
            </a:lvl1pPr>
          </a:lstStyle>
          <a:p>
            <a:fld id="{471D315E-952C-49FA-BFE5-E1E9BF0368E2}" type="slidenum">
              <a:rPr lang="en-US" smtClean="0"/>
              <a:t>‹#›</a:t>
            </a:fld>
            <a:endParaRPr lang="en-US" dirty="0"/>
          </a:p>
        </p:txBody>
      </p:sp>
    </p:spTree>
    <p:extLst>
      <p:ext uri="{BB962C8B-B14F-4D97-AF65-F5344CB8AC3E}">
        <p14:creationId xmlns:p14="http://schemas.microsoft.com/office/powerpoint/2010/main" val="2744207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7"/>
          <p:cNvSpPr>
            <a:spLocks noGrp="1" noChangeArrowheads="1"/>
          </p:cNvSpPr>
          <p:nvPr>
            <p:ph type="sldNum" sz="quarter" idx="10"/>
          </p:nvPr>
        </p:nvSpPr>
        <p:spPr>
          <a:ln/>
        </p:spPr>
        <p:txBody>
          <a:bodyPr/>
          <a:lstStyle>
            <a:lvl1pPr>
              <a:defRPr/>
            </a:lvl1pPr>
          </a:lstStyle>
          <a:p>
            <a:fld id="{471D315E-952C-49FA-BFE5-E1E9BF0368E2}" type="slidenum">
              <a:rPr lang="en-US" smtClean="0"/>
              <a:t>‹#›</a:t>
            </a:fld>
            <a:endParaRPr lang="en-US" dirty="0"/>
          </a:p>
        </p:txBody>
      </p:sp>
    </p:spTree>
    <p:extLst>
      <p:ext uri="{BB962C8B-B14F-4D97-AF65-F5344CB8AC3E}">
        <p14:creationId xmlns:p14="http://schemas.microsoft.com/office/powerpoint/2010/main" val="1148249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7"/>
          <p:cNvSpPr>
            <a:spLocks noGrp="1" noChangeArrowheads="1"/>
          </p:cNvSpPr>
          <p:nvPr>
            <p:ph type="sldNum" sz="quarter" idx="10"/>
          </p:nvPr>
        </p:nvSpPr>
        <p:spPr>
          <a:ln/>
        </p:spPr>
        <p:txBody>
          <a:bodyPr/>
          <a:lstStyle>
            <a:lvl1pPr>
              <a:defRPr/>
            </a:lvl1pPr>
          </a:lstStyle>
          <a:p>
            <a:fld id="{471D315E-952C-49FA-BFE5-E1E9BF0368E2}" type="slidenum">
              <a:rPr lang="en-US" smtClean="0"/>
              <a:t>‹#›</a:t>
            </a:fld>
            <a:endParaRPr lang="en-US" dirty="0"/>
          </a:p>
        </p:txBody>
      </p:sp>
    </p:spTree>
    <p:extLst>
      <p:ext uri="{BB962C8B-B14F-4D97-AF65-F5344CB8AC3E}">
        <p14:creationId xmlns:p14="http://schemas.microsoft.com/office/powerpoint/2010/main" val="2052375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a:ln/>
        </p:spPr>
        <p:txBody>
          <a:bodyPr/>
          <a:lstStyle>
            <a:lvl1pPr>
              <a:defRPr/>
            </a:lvl1pPr>
          </a:lstStyle>
          <a:p>
            <a:fld id="{471D315E-952C-49FA-BFE5-E1E9BF0368E2}" type="slidenum">
              <a:rPr lang="en-US" smtClean="0"/>
              <a:t>‹#›</a:t>
            </a:fld>
            <a:endParaRPr lang="en-US" dirty="0"/>
          </a:p>
        </p:txBody>
      </p:sp>
    </p:spTree>
    <p:extLst>
      <p:ext uri="{BB962C8B-B14F-4D97-AF65-F5344CB8AC3E}">
        <p14:creationId xmlns:p14="http://schemas.microsoft.com/office/powerpoint/2010/main" val="304934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sldNum" sz="quarter" idx="10"/>
          </p:nvPr>
        </p:nvSpPr>
        <p:spPr>
          <a:ln/>
        </p:spPr>
        <p:txBody>
          <a:bodyPr/>
          <a:lstStyle>
            <a:lvl1pPr>
              <a:defRPr/>
            </a:lvl1pPr>
          </a:lstStyle>
          <a:p>
            <a:fld id="{471D315E-952C-49FA-BFE5-E1E9BF0368E2}" type="slidenum">
              <a:rPr lang="en-US" smtClean="0"/>
              <a:t>‹#›</a:t>
            </a:fld>
            <a:endParaRPr lang="en-US" dirty="0"/>
          </a:p>
        </p:txBody>
      </p:sp>
    </p:spTree>
    <p:extLst>
      <p:ext uri="{BB962C8B-B14F-4D97-AF65-F5344CB8AC3E}">
        <p14:creationId xmlns:p14="http://schemas.microsoft.com/office/powerpoint/2010/main" val="3647650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sldNum" sz="quarter" idx="10"/>
          </p:nvPr>
        </p:nvSpPr>
        <p:spPr>
          <a:ln/>
        </p:spPr>
        <p:txBody>
          <a:bodyPr/>
          <a:lstStyle>
            <a:lvl1pPr>
              <a:defRPr/>
            </a:lvl1pPr>
          </a:lstStyle>
          <a:p>
            <a:fld id="{471D315E-952C-49FA-BFE5-E1E9BF0368E2}" type="slidenum">
              <a:rPr lang="en-US" smtClean="0"/>
              <a:t>‹#›</a:t>
            </a:fld>
            <a:endParaRPr lang="en-US" dirty="0"/>
          </a:p>
        </p:txBody>
      </p:sp>
    </p:spTree>
    <p:extLst>
      <p:ext uri="{BB962C8B-B14F-4D97-AF65-F5344CB8AC3E}">
        <p14:creationId xmlns:p14="http://schemas.microsoft.com/office/powerpoint/2010/main" val="1934005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182563" y="1874838"/>
            <a:ext cx="8686800" cy="447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7" name="Rectangle 6"/>
          <p:cNvSpPr>
            <a:spLocks noChangeArrowheads="1"/>
          </p:cNvSpPr>
          <p:nvPr/>
        </p:nvSpPr>
        <p:spPr bwMode="black">
          <a:xfrm>
            <a:off x="3886200" y="6537325"/>
            <a:ext cx="1371600" cy="184150"/>
          </a:xfrm>
          <a:prstGeom prst="rect">
            <a:avLst/>
          </a:prstGeom>
          <a:noFill/>
          <a:ln w="9525">
            <a:noFill/>
            <a:miter lim="800000"/>
            <a:headEnd/>
            <a:tailEnd/>
          </a:ln>
        </p:spPr>
        <p:txBody>
          <a:bodyPr lIns="92075" tIns="46038" rIns="92075" bIns="46038"/>
          <a:lstStyle/>
          <a:p>
            <a:pPr algn="ctr">
              <a:lnSpc>
                <a:spcPct val="100000"/>
              </a:lnSpc>
              <a:defRPr/>
            </a:pPr>
            <a:r>
              <a:rPr lang="en-US" sz="800" dirty="0">
                <a:solidFill>
                  <a:schemeClr val="tx1"/>
                </a:solidFill>
                <a:latin typeface="Arial" charset="0"/>
                <a:ea typeface="ＭＳ Ｐゴシック" pitchFamily="34" charset="-128"/>
              </a:rPr>
              <a:t>© </a:t>
            </a:r>
            <a:r>
              <a:rPr lang="en-US" sz="800" dirty="0" smtClean="0">
                <a:solidFill>
                  <a:schemeClr val="tx1"/>
                </a:solidFill>
                <a:latin typeface="Arial" charset="0"/>
                <a:ea typeface="ＭＳ Ｐゴシック" pitchFamily="34" charset="-128"/>
              </a:rPr>
              <a:t>2013 </a:t>
            </a:r>
            <a:r>
              <a:rPr lang="en-US" sz="800" dirty="0">
                <a:solidFill>
                  <a:schemeClr val="tx1"/>
                </a:solidFill>
                <a:latin typeface="Arial" charset="0"/>
                <a:ea typeface="ＭＳ Ｐゴシック" pitchFamily="34" charset="-128"/>
              </a:rPr>
              <a:t>IBM Corporation</a:t>
            </a:r>
            <a:endParaRPr lang="en-US" sz="1800" dirty="0">
              <a:solidFill>
                <a:schemeClr val="tx1"/>
              </a:solidFill>
              <a:latin typeface="Arial" charset="0"/>
              <a:ea typeface="ＭＳ Ｐゴシック" pitchFamily="34" charset="-128"/>
            </a:endParaRPr>
          </a:p>
        </p:txBody>
      </p:sp>
      <p:sp>
        <p:nvSpPr>
          <p:cNvPr id="67591" name="Rectangle 7"/>
          <p:cNvSpPr>
            <a:spLocks noGrp="1" noChangeArrowheads="1"/>
          </p:cNvSpPr>
          <p:nvPr>
            <p:ph type="sldNum" sz="quarter" idx="4"/>
          </p:nvPr>
        </p:nvSpPr>
        <p:spPr bwMode="black">
          <a:xfrm>
            <a:off x="182563" y="6537325"/>
            <a:ext cx="366712" cy="18415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nSpc>
                <a:spcPct val="100000"/>
              </a:lnSpc>
              <a:defRPr sz="800">
                <a:solidFill>
                  <a:schemeClr val="tx1"/>
                </a:solidFill>
                <a:latin typeface="Arial" pitchFamily="34" charset="0"/>
                <a:ea typeface="ＭＳ Ｐゴシック" pitchFamily="34" charset="-128"/>
                <a:cs typeface="Arial" pitchFamily="34" charset="0"/>
              </a:defRPr>
            </a:lvl1pPr>
          </a:lstStyle>
          <a:p>
            <a:fld id="{471D315E-952C-49FA-BFE5-E1E9BF0368E2}" type="slidenum">
              <a:rPr lang="en-US" smtClean="0"/>
              <a:t>‹#›</a:t>
            </a:fld>
            <a:endParaRPr lang="en-US" dirty="0"/>
          </a:p>
        </p:txBody>
      </p:sp>
      <p:pic>
        <p:nvPicPr>
          <p:cNvPr id="1029" name="Picture 10" descr="R120_G137_B251-20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80400" y="227013"/>
            <a:ext cx="588963"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12" descr="PPT_interio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1905000" cy="116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Rectangle 13"/>
          <p:cNvSpPr>
            <a:spLocks noGrp="1" noChangeArrowheads="1"/>
          </p:cNvSpPr>
          <p:nvPr>
            <p:ph type="title"/>
          </p:nvPr>
        </p:nvSpPr>
        <p:spPr bwMode="auto">
          <a:xfrm>
            <a:off x="1798638" y="198438"/>
            <a:ext cx="635476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title style</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600" b="1">
          <a:solidFill>
            <a:schemeClr val="accent1"/>
          </a:solidFill>
          <a:latin typeface="Calibri" charset="0"/>
          <a:ea typeface="MS PGothic" pitchFamily="34" charset="-128"/>
          <a:cs typeface="+mj-cs"/>
        </a:defRPr>
      </a:lvl1pPr>
      <a:lvl2pPr algn="l" rtl="0" eaLnBrk="1" fontAlgn="base" hangingPunct="1">
        <a:lnSpc>
          <a:spcPct val="90000"/>
        </a:lnSpc>
        <a:spcBef>
          <a:spcPct val="0"/>
        </a:spcBef>
        <a:spcAft>
          <a:spcPct val="0"/>
        </a:spcAft>
        <a:defRPr sz="4400" b="1">
          <a:solidFill>
            <a:schemeClr val="accent1"/>
          </a:solidFill>
          <a:latin typeface="Calibri" charset="0"/>
          <a:ea typeface="MS PGothic" pitchFamily="34" charset="-128"/>
        </a:defRPr>
      </a:lvl2pPr>
      <a:lvl3pPr algn="l" rtl="0" eaLnBrk="1" fontAlgn="base" hangingPunct="1">
        <a:lnSpc>
          <a:spcPct val="90000"/>
        </a:lnSpc>
        <a:spcBef>
          <a:spcPct val="0"/>
        </a:spcBef>
        <a:spcAft>
          <a:spcPct val="0"/>
        </a:spcAft>
        <a:defRPr sz="4400" b="1">
          <a:solidFill>
            <a:schemeClr val="accent1"/>
          </a:solidFill>
          <a:latin typeface="Calibri" charset="0"/>
          <a:ea typeface="MS PGothic" pitchFamily="34" charset="-128"/>
        </a:defRPr>
      </a:lvl3pPr>
      <a:lvl4pPr algn="l" rtl="0" eaLnBrk="1" fontAlgn="base" hangingPunct="1">
        <a:lnSpc>
          <a:spcPct val="90000"/>
        </a:lnSpc>
        <a:spcBef>
          <a:spcPct val="0"/>
        </a:spcBef>
        <a:spcAft>
          <a:spcPct val="0"/>
        </a:spcAft>
        <a:defRPr sz="4400" b="1">
          <a:solidFill>
            <a:schemeClr val="accent1"/>
          </a:solidFill>
          <a:latin typeface="Calibri" charset="0"/>
          <a:ea typeface="MS PGothic" pitchFamily="34" charset="-128"/>
        </a:defRPr>
      </a:lvl4pPr>
      <a:lvl5pPr algn="l" rtl="0" eaLnBrk="1" fontAlgn="base" hangingPunct="1">
        <a:lnSpc>
          <a:spcPct val="90000"/>
        </a:lnSpc>
        <a:spcBef>
          <a:spcPct val="0"/>
        </a:spcBef>
        <a:spcAft>
          <a:spcPct val="0"/>
        </a:spcAft>
        <a:defRPr sz="4400" b="1">
          <a:solidFill>
            <a:schemeClr val="accent1"/>
          </a:solidFill>
          <a:latin typeface="Calibri" charset="0"/>
          <a:ea typeface="MS PGothic" pitchFamily="34" charset="-128"/>
        </a:defRPr>
      </a:lvl5pPr>
      <a:lvl6pPr marL="457200" algn="l" rtl="0" eaLnBrk="1" fontAlgn="base" hangingPunct="1">
        <a:lnSpc>
          <a:spcPct val="90000"/>
        </a:lnSpc>
        <a:spcBef>
          <a:spcPct val="0"/>
        </a:spcBef>
        <a:spcAft>
          <a:spcPct val="0"/>
        </a:spcAft>
        <a:defRPr sz="2200">
          <a:solidFill>
            <a:schemeClr val="hlink"/>
          </a:solidFill>
          <a:latin typeface="Arial" charset="0"/>
        </a:defRPr>
      </a:lvl6pPr>
      <a:lvl7pPr marL="914400" algn="l" rtl="0" eaLnBrk="1" fontAlgn="base" hangingPunct="1">
        <a:lnSpc>
          <a:spcPct val="90000"/>
        </a:lnSpc>
        <a:spcBef>
          <a:spcPct val="0"/>
        </a:spcBef>
        <a:spcAft>
          <a:spcPct val="0"/>
        </a:spcAft>
        <a:defRPr sz="2200">
          <a:solidFill>
            <a:schemeClr val="hlink"/>
          </a:solidFill>
          <a:latin typeface="Arial" charset="0"/>
        </a:defRPr>
      </a:lvl7pPr>
      <a:lvl8pPr marL="1371600" algn="l" rtl="0" eaLnBrk="1" fontAlgn="base" hangingPunct="1">
        <a:lnSpc>
          <a:spcPct val="90000"/>
        </a:lnSpc>
        <a:spcBef>
          <a:spcPct val="0"/>
        </a:spcBef>
        <a:spcAft>
          <a:spcPct val="0"/>
        </a:spcAft>
        <a:defRPr sz="2200">
          <a:solidFill>
            <a:schemeClr val="hlink"/>
          </a:solidFill>
          <a:latin typeface="Arial" charset="0"/>
        </a:defRPr>
      </a:lvl8pPr>
      <a:lvl9pPr marL="1828800" algn="l" rtl="0" eaLnBrk="1" fontAlgn="base" hangingPunct="1">
        <a:lnSpc>
          <a:spcPct val="90000"/>
        </a:lnSpc>
        <a:spcBef>
          <a:spcPct val="0"/>
        </a:spcBef>
        <a:spcAft>
          <a:spcPct val="0"/>
        </a:spcAft>
        <a:defRPr sz="2200">
          <a:solidFill>
            <a:schemeClr val="hlink"/>
          </a:solidFill>
          <a:latin typeface="Arial" charset="0"/>
        </a:defRPr>
      </a:lvl9pPr>
    </p:titleStyle>
    <p:bodyStyle>
      <a:lvl1pPr marL="173038" indent="-173038" algn="l" rtl="0" eaLnBrk="1" fontAlgn="base" hangingPunct="1">
        <a:spcBef>
          <a:spcPct val="50000"/>
        </a:spcBef>
        <a:spcAft>
          <a:spcPct val="0"/>
        </a:spcAft>
        <a:buClr>
          <a:schemeClr val="tx1"/>
        </a:buClr>
        <a:buFont typeface="Wingdings" pitchFamily="2" charset="2"/>
        <a:buChar char="§"/>
        <a:defRPr sz="1600">
          <a:solidFill>
            <a:schemeClr val="tx1"/>
          </a:solidFill>
          <a:latin typeface="Calibri" pitchFamily="34" charset="0"/>
          <a:ea typeface="MS PGothic" pitchFamily="34" charset="-128"/>
          <a:cs typeface="+mn-cs"/>
        </a:defRPr>
      </a:lvl1pPr>
      <a:lvl2pPr marL="509588" indent="-163513" algn="l" rtl="0" eaLnBrk="1" fontAlgn="base" hangingPunct="1">
        <a:spcBef>
          <a:spcPct val="0"/>
        </a:spcBef>
        <a:spcAft>
          <a:spcPct val="0"/>
        </a:spcAft>
        <a:buClr>
          <a:schemeClr val="tx1"/>
        </a:buClr>
        <a:buFont typeface="Arial" pitchFamily="34" charset="0"/>
        <a:buChar char="–"/>
        <a:defRPr sz="1600">
          <a:solidFill>
            <a:schemeClr val="tx1"/>
          </a:solidFill>
          <a:latin typeface="Calibri" pitchFamily="34" charset="0"/>
          <a:ea typeface="MS PGothic" pitchFamily="34" charset="-128"/>
        </a:defRPr>
      </a:lvl2pPr>
      <a:lvl3pPr marL="855663" indent="-173038" algn="l" rtl="0" eaLnBrk="1" fontAlgn="base" hangingPunct="1">
        <a:spcBef>
          <a:spcPct val="0"/>
        </a:spcBef>
        <a:spcAft>
          <a:spcPct val="0"/>
        </a:spcAft>
        <a:buClr>
          <a:schemeClr val="tx1"/>
        </a:buClr>
        <a:buChar char="•"/>
        <a:defRPr sz="1600">
          <a:solidFill>
            <a:schemeClr val="tx1"/>
          </a:solidFill>
          <a:latin typeface="Calibri" pitchFamily="34" charset="0"/>
          <a:ea typeface="MS PGothic" pitchFamily="34" charset="-128"/>
        </a:defRPr>
      </a:lvl3pPr>
      <a:lvl4pPr marL="1203325" indent="-173038" algn="l" rtl="0" eaLnBrk="1" fontAlgn="base" hangingPunct="1">
        <a:spcBef>
          <a:spcPct val="20000"/>
        </a:spcBef>
        <a:spcAft>
          <a:spcPct val="0"/>
        </a:spcAft>
        <a:buClr>
          <a:schemeClr val="bg1"/>
        </a:buClr>
        <a:buChar char="–"/>
        <a:defRPr sz="1600">
          <a:solidFill>
            <a:schemeClr val="bg1"/>
          </a:solidFill>
          <a:latin typeface="+mn-lt"/>
          <a:ea typeface="MS PGothic" pitchFamily="34" charset="-128"/>
        </a:defRPr>
      </a:lvl4pPr>
      <a:lvl5pPr marL="1539875" indent="-163513" algn="l" rtl="0" eaLnBrk="1" fontAlgn="base" hangingPunct="1">
        <a:spcBef>
          <a:spcPct val="20000"/>
        </a:spcBef>
        <a:spcAft>
          <a:spcPct val="0"/>
        </a:spcAft>
        <a:buClr>
          <a:schemeClr val="bg1"/>
        </a:buClr>
        <a:buChar char="»"/>
        <a:defRPr sz="1600">
          <a:solidFill>
            <a:schemeClr val="bg1"/>
          </a:solidFill>
          <a:latin typeface="+mn-lt"/>
          <a:ea typeface="MS PGothic" pitchFamily="34" charset="-128"/>
        </a:defRPr>
      </a:lvl5pPr>
      <a:lvl6pPr marL="1997075" indent="-163513" algn="l" rtl="0" eaLnBrk="1" fontAlgn="base" hangingPunct="1">
        <a:spcBef>
          <a:spcPct val="20000"/>
        </a:spcBef>
        <a:spcAft>
          <a:spcPct val="0"/>
        </a:spcAft>
        <a:buClr>
          <a:schemeClr val="bg1"/>
        </a:buClr>
        <a:buChar char="»"/>
        <a:defRPr sz="1600">
          <a:solidFill>
            <a:schemeClr val="bg1"/>
          </a:solidFill>
          <a:latin typeface="+mn-lt"/>
        </a:defRPr>
      </a:lvl6pPr>
      <a:lvl7pPr marL="2454275" indent="-163513" algn="l" rtl="0" eaLnBrk="1" fontAlgn="base" hangingPunct="1">
        <a:spcBef>
          <a:spcPct val="20000"/>
        </a:spcBef>
        <a:spcAft>
          <a:spcPct val="0"/>
        </a:spcAft>
        <a:buClr>
          <a:schemeClr val="bg1"/>
        </a:buClr>
        <a:buChar char="»"/>
        <a:defRPr sz="1600">
          <a:solidFill>
            <a:schemeClr val="bg1"/>
          </a:solidFill>
          <a:latin typeface="+mn-lt"/>
        </a:defRPr>
      </a:lvl7pPr>
      <a:lvl8pPr marL="2911475" indent="-163513" algn="l" rtl="0" eaLnBrk="1" fontAlgn="base" hangingPunct="1">
        <a:spcBef>
          <a:spcPct val="20000"/>
        </a:spcBef>
        <a:spcAft>
          <a:spcPct val="0"/>
        </a:spcAft>
        <a:buClr>
          <a:schemeClr val="bg1"/>
        </a:buClr>
        <a:buChar char="»"/>
        <a:defRPr sz="1600">
          <a:solidFill>
            <a:schemeClr val="bg1"/>
          </a:solidFill>
          <a:latin typeface="+mn-lt"/>
        </a:defRPr>
      </a:lvl8pPr>
      <a:lvl9pPr marL="3368675" indent="-163513" algn="l" rtl="0" eaLnBrk="1" fontAlgn="base" hangingPunct="1">
        <a:spcBef>
          <a:spcPct val="20000"/>
        </a:spcBef>
        <a:spcAft>
          <a:spcPct val="0"/>
        </a:spcAft>
        <a:buClr>
          <a:schemeClr val="bg1"/>
        </a:buClr>
        <a:buChar char="»"/>
        <a:defRPr sz="16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0.png"/><Relationship Id="rId7"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9.wmf"/><Relationship Id="rId5" Type="http://schemas.openxmlformats.org/officeDocument/2006/relationships/package" Target="../embeddings/Microsoft_Excel_Worksheet1.xlsx"/><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oleObject" Target="../embeddings/Microsoft_Excel_97-2003_Worksheet2.xls"/><Relationship Id="rId3" Type="http://schemas.openxmlformats.org/officeDocument/2006/relationships/notesSlide" Target="../notesSlides/notesSlide3.xml"/><Relationship Id="rId7" Type="http://schemas.openxmlformats.org/officeDocument/2006/relationships/image" Target="../media/image58.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Microsoft_Excel_97-2003_Worksheet1.xls"/><Relationship Id="rId11" Type="http://schemas.openxmlformats.org/officeDocument/2006/relationships/image" Target="../media/image60.wmf"/><Relationship Id="rId5" Type="http://schemas.openxmlformats.org/officeDocument/2006/relationships/hyperlink" Target="https://w3-connections.ibm.com/communities/service/html/communityview?communityUuid=a4656204-d02e-4859-859b-cb83999bcba9" TargetMode="External"/><Relationship Id="rId10" Type="http://schemas.openxmlformats.org/officeDocument/2006/relationships/oleObject" Target="../embeddings/oleObject1.bin"/><Relationship Id="rId4" Type="http://schemas.openxmlformats.org/officeDocument/2006/relationships/hyperlink" Target="https://w3-connections.ibm.com/communities/service/html/communityview?communityUuid=f13590f6-6576-4c0d-9029-036752a437f9" TargetMode="External"/><Relationship Id="rId9" Type="http://schemas.openxmlformats.org/officeDocument/2006/relationships/image" Target="../media/image59.w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5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64.png"/><Relationship Id="rId7" Type="http://schemas.openxmlformats.org/officeDocument/2006/relationships/image" Target="../media/image7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56.png"/><Relationship Id="rId9" Type="http://schemas.openxmlformats.org/officeDocument/2006/relationships/image" Target="../media/image80.png"/></Relationships>
</file>

<file path=ppt/slides/_rels/slide5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6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de-DE" dirty="0">
                <a:cs typeface="Arial" charset="0"/>
              </a:rPr>
              <a:t>IBM Emptoris Virtual Supply Master </a:t>
            </a:r>
            <a:r>
              <a:rPr lang="de-DE" dirty="0" smtClean="0">
                <a:cs typeface="Arial" charset="0"/>
              </a:rPr>
              <a:t/>
            </a:r>
            <a:br>
              <a:rPr lang="de-DE" dirty="0" smtClean="0">
                <a:cs typeface="Arial" charset="0"/>
              </a:rPr>
            </a:br>
            <a:r>
              <a:rPr lang="de-DE" dirty="0" smtClean="0">
                <a:cs typeface="Arial" charset="0"/>
              </a:rPr>
              <a:t>Refresher Session : How to...</a:t>
            </a:r>
            <a:br>
              <a:rPr lang="de-DE" dirty="0" smtClean="0">
                <a:cs typeface="Arial" charset="0"/>
              </a:rPr>
            </a:br>
            <a:r>
              <a:rPr lang="de-DE" sz="2400" i="1" dirty="0" smtClean="0">
                <a:cs typeface="Arial" charset="0"/>
              </a:rPr>
              <a:t>Preparation for v10.0.1</a:t>
            </a:r>
            <a:br>
              <a:rPr lang="de-DE" sz="2400" i="1" dirty="0" smtClean="0">
                <a:cs typeface="Arial" charset="0"/>
              </a:rPr>
            </a:br>
            <a:r>
              <a:rPr lang="de-DE" dirty="0" smtClean="0">
                <a:cs typeface="Arial" charset="0"/>
              </a:rPr>
              <a:t/>
            </a:r>
            <a:br>
              <a:rPr lang="de-DE" dirty="0" smtClean="0">
                <a:cs typeface="Arial" charset="0"/>
              </a:rPr>
            </a:br>
            <a:r>
              <a:rPr lang="de-DE" sz="1600" dirty="0">
                <a:cs typeface="Arial" charset="0"/>
              </a:rPr>
              <a:t>Walter Krupinski</a:t>
            </a:r>
            <a:br>
              <a:rPr lang="de-DE" sz="1600" dirty="0">
                <a:cs typeface="Arial" charset="0"/>
              </a:rPr>
            </a:br>
            <a:r>
              <a:rPr lang="de-DE" sz="1600" dirty="0">
                <a:cs typeface="Arial" charset="0"/>
              </a:rPr>
              <a:t>Senior Product </a:t>
            </a:r>
            <a:r>
              <a:rPr lang="de-DE" sz="1600" dirty="0" smtClean="0">
                <a:cs typeface="Arial" charset="0"/>
              </a:rPr>
              <a:t>Manager</a:t>
            </a:r>
            <a:endParaRPr lang="en-US" sz="1600" dirty="0"/>
          </a:p>
        </p:txBody>
      </p:sp>
    </p:spTree>
    <p:extLst>
      <p:ext uri="{BB962C8B-B14F-4D97-AF65-F5344CB8AC3E}">
        <p14:creationId xmlns:p14="http://schemas.microsoft.com/office/powerpoint/2010/main" val="14711488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3. Reference Data Enablement</a:t>
            </a:r>
            <a:endParaRPr lang="en-US" dirty="0"/>
          </a:p>
        </p:txBody>
      </p:sp>
      <p:sp>
        <p:nvSpPr>
          <p:cNvPr id="5" name="Text Placeholder 4"/>
          <p:cNvSpPr>
            <a:spLocks noGrp="1"/>
          </p:cNvSpPr>
          <p:nvPr>
            <p:ph type="body" idx="1"/>
          </p:nvPr>
        </p:nvSpPr>
        <p:spPr/>
        <p:txBody>
          <a:bodyPr/>
          <a:lstStyle/>
          <a:p>
            <a:r>
              <a:rPr lang="en-US" dirty="0" smtClean="0"/>
              <a:t>How to…</a:t>
            </a:r>
            <a:endParaRPr lang="en-US" dirty="0"/>
          </a:p>
        </p:txBody>
      </p:sp>
      <p:sp>
        <p:nvSpPr>
          <p:cNvPr id="2" name="Slide Number Placeholder 1"/>
          <p:cNvSpPr>
            <a:spLocks noGrp="1"/>
          </p:cNvSpPr>
          <p:nvPr>
            <p:ph type="sldNum" sz="quarter" idx="10"/>
          </p:nvPr>
        </p:nvSpPr>
        <p:spPr/>
        <p:txBody>
          <a:bodyPr/>
          <a:lstStyle/>
          <a:p>
            <a:fld id="{471D315E-952C-49FA-BFE5-E1E9BF0368E2}" type="slidenum">
              <a:rPr lang="en-US" smtClean="0"/>
              <a:t>10</a:t>
            </a:fld>
            <a:endParaRPr lang="en-US" dirty="0"/>
          </a:p>
        </p:txBody>
      </p:sp>
    </p:spTree>
    <p:extLst>
      <p:ext uri="{BB962C8B-B14F-4D97-AF65-F5344CB8AC3E}">
        <p14:creationId xmlns:p14="http://schemas.microsoft.com/office/powerpoint/2010/main" val="32207413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8840" y="1162849"/>
            <a:ext cx="6995160" cy="516175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 name="Title 1"/>
          <p:cNvSpPr>
            <a:spLocks noGrp="1"/>
          </p:cNvSpPr>
          <p:nvPr>
            <p:ph type="title"/>
          </p:nvPr>
        </p:nvSpPr>
        <p:spPr/>
        <p:txBody>
          <a:bodyPr/>
          <a:lstStyle/>
          <a:p>
            <a:r>
              <a:rPr lang="en-US" sz="3200" dirty="0" smtClean="0"/>
              <a:t>Reference Data – How to…</a:t>
            </a:r>
            <a:br>
              <a:rPr lang="en-US" sz="3200" dirty="0" smtClean="0"/>
            </a:br>
            <a:r>
              <a:rPr lang="en-US" sz="3200" dirty="0" smtClean="0"/>
              <a:t>	Create a new reference</a:t>
            </a:r>
            <a:endParaRPr lang="en-US" sz="3200" dirty="0"/>
          </a:p>
        </p:txBody>
      </p:sp>
      <p:sp>
        <p:nvSpPr>
          <p:cNvPr id="6" name="Content Placeholder 2"/>
          <p:cNvSpPr txBox="1">
            <a:spLocks/>
          </p:cNvSpPr>
          <p:nvPr/>
        </p:nvSpPr>
        <p:spPr bwMode="auto">
          <a:xfrm>
            <a:off x="152400" y="1119310"/>
            <a:ext cx="1965960" cy="5235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173038" indent="-173038" algn="l" rtl="0" eaLnBrk="1" fontAlgn="base" hangingPunct="1">
              <a:spcBef>
                <a:spcPct val="50000"/>
              </a:spcBef>
              <a:spcAft>
                <a:spcPct val="0"/>
              </a:spcAft>
              <a:buClr>
                <a:schemeClr val="tx1"/>
              </a:buClr>
              <a:buFont typeface="Wingdings" pitchFamily="2" charset="2"/>
              <a:buChar char="§"/>
              <a:defRPr sz="1600">
                <a:solidFill>
                  <a:schemeClr val="tx1"/>
                </a:solidFill>
                <a:latin typeface="Calibri"/>
                <a:ea typeface="MS PGothic" pitchFamily="34" charset="-128"/>
                <a:cs typeface="Calibri"/>
              </a:defRPr>
            </a:lvl1pPr>
            <a:lvl2pPr marL="509588" indent="-163513" algn="l" rtl="0" eaLnBrk="1" fontAlgn="base" hangingPunct="1">
              <a:spcBef>
                <a:spcPct val="0"/>
              </a:spcBef>
              <a:spcAft>
                <a:spcPct val="0"/>
              </a:spcAft>
              <a:buClr>
                <a:schemeClr val="tx1"/>
              </a:buClr>
              <a:buFont typeface="Arial" pitchFamily="34" charset="0"/>
              <a:buChar char="–"/>
              <a:defRPr sz="1600">
                <a:solidFill>
                  <a:schemeClr val="tx1"/>
                </a:solidFill>
                <a:latin typeface="Calibri"/>
                <a:ea typeface="MS PGothic" pitchFamily="34" charset="-128"/>
                <a:cs typeface="Calibri"/>
              </a:defRPr>
            </a:lvl2pPr>
            <a:lvl3pPr marL="855663" indent="-173038" algn="l" rtl="0" eaLnBrk="1" fontAlgn="base" hangingPunct="1">
              <a:spcBef>
                <a:spcPct val="0"/>
              </a:spcBef>
              <a:spcAft>
                <a:spcPct val="0"/>
              </a:spcAft>
              <a:buClr>
                <a:schemeClr val="tx1"/>
              </a:buClr>
              <a:buChar char="•"/>
              <a:defRPr sz="1600">
                <a:solidFill>
                  <a:schemeClr val="tx1"/>
                </a:solidFill>
                <a:latin typeface="Calibri"/>
                <a:ea typeface="MS PGothic" pitchFamily="34" charset="-128"/>
                <a:cs typeface="Calibri"/>
              </a:defRPr>
            </a:lvl3pPr>
            <a:lvl4pPr marL="1203325" indent="-173038" algn="l" rtl="0" eaLnBrk="1" fontAlgn="base" hangingPunct="1">
              <a:spcBef>
                <a:spcPct val="20000"/>
              </a:spcBef>
              <a:spcAft>
                <a:spcPct val="0"/>
              </a:spcAft>
              <a:buClr>
                <a:schemeClr val="bg1"/>
              </a:buClr>
              <a:buChar char="–"/>
              <a:defRPr sz="1600">
                <a:solidFill>
                  <a:schemeClr val="bg1"/>
                </a:solidFill>
                <a:latin typeface="Calibri"/>
                <a:ea typeface="MS PGothic" pitchFamily="34" charset="-128"/>
                <a:cs typeface="Calibri"/>
              </a:defRPr>
            </a:lvl4pPr>
            <a:lvl5pPr marL="1539875" indent="-163513" algn="l" rtl="0" eaLnBrk="1" fontAlgn="base" hangingPunct="1">
              <a:spcBef>
                <a:spcPct val="20000"/>
              </a:spcBef>
              <a:spcAft>
                <a:spcPct val="0"/>
              </a:spcAft>
              <a:buClr>
                <a:schemeClr val="bg1"/>
              </a:buClr>
              <a:buChar char="»"/>
              <a:defRPr sz="1600">
                <a:solidFill>
                  <a:schemeClr val="bg1"/>
                </a:solidFill>
                <a:latin typeface="Calibri"/>
                <a:ea typeface="MS PGothic" pitchFamily="34" charset="-128"/>
                <a:cs typeface="Calibri"/>
              </a:defRPr>
            </a:lvl5pPr>
            <a:lvl6pPr marL="1997075" indent="-163513" algn="l" rtl="0" eaLnBrk="1" fontAlgn="base" hangingPunct="1">
              <a:spcBef>
                <a:spcPct val="20000"/>
              </a:spcBef>
              <a:spcAft>
                <a:spcPct val="0"/>
              </a:spcAft>
              <a:buClr>
                <a:schemeClr val="bg1"/>
              </a:buClr>
              <a:buChar char="»"/>
              <a:defRPr sz="1600">
                <a:solidFill>
                  <a:schemeClr val="bg1"/>
                </a:solidFill>
                <a:latin typeface="+mn-lt"/>
              </a:defRPr>
            </a:lvl6pPr>
            <a:lvl7pPr marL="2454275" indent="-163513" algn="l" rtl="0" eaLnBrk="1" fontAlgn="base" hangingPunct="1">
              <a:spcBef>
                <a:spcPct val="20000"/>
              </a:spcBef>
              <a:spcAft>
                <a:spcPct val="0"/>
              </a:spcAft>
              <a:buClr>
                <a:schemeClr val="bg1"/>
              </a:buClr>
              <a:buChar char="»"/>
              <a:defRPr sz="1600">
                <a:solidFill>
                  <a:schemeClr val="bg1"/>
                </a:solidFill>
                <a:latin typeface="+mn-lt"/>
              </a:defRPr>
            </a:lvl7pPr>
            <a:lvl8pPr marL="2911475" indent="-163513" algn="l" rtl="0" eaLnBrk="1" fontAlgn="base" hangingPunct="1">
              <a:spcBef>
                <a:spcPct val="20000"/>
              </a:spcBef>
              <a:spcAft>
                <a:spcPct val="0"/>
              </a:spcAft>
              <a:buClr>
                <a:schemeClr val="bg1"/>
              </a:buClr>
              <a:buChar char="»"/>
              <a:defRPr sz="1600">
                <a:solidFill>
                  <a:schemeClr val="bg1"/>
                </a:solidFill>
                <a:latin typeface="+mn-lt"/>
              </a:defRPr>
            </a:lvl8pPr>
            <a:lvl9pPr marL="3368675" indent="-163513" algn="l" rtl="0" eaLnBrk="1" fontAlgn="base" hangingPunct="1">
              <a:spcBef>
                <a:spcPct val="20000"/>
              </a:spcBef>
              <a:spcAft>
                <a:spcPct val="0"/>
              </a:spcAft>
              <a:buClr>
                <a:schemeClr val="bg1"/>
              </a:buClr>
              <a:buChar char="»"/>
              <a:defRPr sz="1600">
                <a:solidFill>
                  <a:schemeClr val="bg1"/>
                </a:solidFill>
                <a:latin typeface="+mn-lt"/>
              </a:defRPr>
            </a:lvl9pPr>
          </a:lstStyle>
          <a:p>
            <a:r>
              <a:rPr lang="en-US" sz="1300" b="1" dirty="0" smtClean="0"/>
              <a:t>For customers that are looking for an additional selection of types</a:t>
            </a:r>
          </a:p>
          <a:p>
            <a:pPr lvl="1"/>
            <a:r>
              <a:rPr lang="en-US" sz="1300" b="1" dirty="0" smtClean="0"/>
              <a:t>For Phone,  Address,  Business, Request, Program, Project, Task, Objective, Saving</a:t>
            </a:r>
            <a:r>
              <a:rPr lang="en-US" sz="1300" b="1" dirty="0"/>
              <a:t> </a:t>
            </a:r>
            <a:r>
              <a:rPr lang="en-US" sz="1300" b="1" dirty="0" smtClean="0"/>
              <a:t>and Issue</a:t>
            </a:r>
          </a:p>
          <a:p>
            <a:r>
              <a:rPr lang="en-US" sz="1300" dirty="0" smtClean="0"/>
              <a:t>Navigate </a:t>
            </a:r>
            <a:r>
              <a:rPr lang="en-US" sz="1300" dirty="0"/>
              <a:t>–</a:t>
            </a:r>
          </a:p>
          <a:p>
            <a:pPr lvl="1"/>
            <a:r>
              <a:rPr lang="en-US" sz="1300" dirty="0"/>
              <a:t>Administration</a:t>
            </a:r>
          </a:p>
          <a:p>
            <a:pPr lvl="1"/>
            <a:r>
              <a:rPr lang="en-US" sz="1300" dirty="0" smtClean="0"/>
              <a:t>Reference</a:t>
            </a:r>
          </a:p>
          <a:p>
            <a:r>
              <a:rPr lang="en-US" sz="1300" dirty="0" smtClean="0"/>
              <a:t>Select the desired reference folder</a:t>
            </a:r>
          </a:p>
          <a:p>
            <a:r>
              <a:rPr lang="en-US" sz="1300" dirty="0" smtClean="0"/>
              <a:t>Click “Create…”</a:t>
            </a:r>
          </a:p>
          <a:p>
            <a:r>
              <a:rPr lang="en-US" sz="1300" dirty="0" smtClean="0"/>
              <a:t>Enter required code and display values</a:t>
            </a:r>
          </a:p>
          <a:p>
            <a:pPr lvl="1"/>
            <a:r>
              <a:rPr lang="en-US" sz="1300" i="1" dirty="0" smtClean="0"/>
              <a:t>Code value</a:t>
            </a:r>
            <a:r>
              <a:rPr lang="en-US" sz="1300" dirty="0" smtClean="0"/>
              <a:t> is what is saved in the database</a:t>
            </a:r>
          </a:p>
          <a:p>
            <a:pPr lvl="1"/>
            <a:r>
              <a:rPr lang="en-US" sz="1300" i="1" dirty="0" smtClean="0"/>
              <a:t>Display value </a:t>
            </a:r>
            <a:r>
              <a:rPr lang="en-US" sz="1300" dirty="0" smtClean="0"/>
              <a:t>is what is displayed in the UI</a:t>
            </a:r>
          </a:p>
          <a:p>
            <a:pPr lvl="2"/>
            <a:r>
              <a:rPr lang="en-US" sz="1300" i="1" dirty="0" smtClean="0"/>
              <a:t>Can be translated</a:t>
            </a:r>
          </a:p>
        </p:txBody>
      </p:sp>
      <p:sp>
        <p:nvSpPr>
          <p:cNvPr id="8" name="Right Arrow 7"/>
          <p:cNvSpPr/>
          <p:nvPr/>
        </p:nvSpPr>
        <p:spPr bwMode="auto">
          <a:xfrm rot="10800000">
            <a:off x="4648200" y="3152775"/>
            <a:ext cx="1135858" cy="186864"/>
          </a:xfrm>
          <a:prstGeom prst="right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dirty="0" smtClean="0">
              <a:ln>
                <a:noFill/>
              </a:ln>
              <a:solidFill>
                <a:schemeClr val="hlink"/>
              </a:solidFill>
              <a:effectLst/>
              <a:latin typeface="Arial" charset="0"/>
            </a:endParaRPr>
          </a:p>
        </p:txBody>
      </p:sp>
      <p:sp>
        <p:nvSpPr>
          <p:cNvPr id="13" name="Right Arrow 12"/>
          <p:cNvSpPr/>
          <p:nvPr/>
        </p:nvSpPr>
        <p:spPr bwMode="auto">
          <a:xfrm>
            <a:off x="6934200" y="3183169"/>
            <a:ext cx="1135858" cy="186864"/>
          </a:xfrm>
          <a:prstGeom prst="right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dirty="0" smtClean="0">
              <a:ln>
                <a:noFill/>
              </a:ln>
              <a:solidFill>
                <a:schemeClr val="hlink"/>
              </a:solidFill>
              <a:effectLst/>
              <a:latin typeface="Arial" charset="0"/>
            </a:endParaRPr>
          </a:p>
        </p:txBody>
      </p:sp>
      <p:sp>
        <p:nvSpPr>
          <p:cNvPr id="3" name="Slide Number Placeholder 2"/>
          <p:cNvSpPr>
            <a:spLocks noGrp="1"/>
          </p:cNvSpPr>
          <p:nvPr>
            <p:ph type="sldNum" sz="quarter" idx="10"/>
          </p:nvPr>
        </p:nvSpPr>
        <p:spPr/>
        <p:txBody>
          <a:bodyPr/>
          <a:lstStyle/>
          <a:p>
            <a:fld id="{471D315E-952C-49FA-BFE5-E1E9BF0368E2}" type="slidenum">
              <a:rPr lang="en-US" smtClean="0"/>
              <a:t>11</a:t>
            </a:fld>
            <a:endParaRPr lang="en-US"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840" y="1154385"/>
            <a:ext cx="6995160" cy="513025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2309276"/>
            <a:ext cx="5986463" cy="32580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ight Arrow 14"/>
          <p:cNvSpPr/>
          <p:nvPr/>
        </p:nvSpPr>
        <p:spPr bwMode="auto">
          <a:xfrm rot="10800000">
            <a:off x="4752973" y="3500766"/>
            <a:ext cx="1135858" cy="186864"/>
          </a:xfrm>
          <a:prstGeom prst="right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dirty="0" smtClean="0">
              <a:ln>
                <a:noFill/>
              </a:ln>
              <a:solidFill>
                <a:schemeClr val="hlink"/>
              </a:solidFill>
              <a:effectLst/>
              <a:latin typeface="Arial" charset="0"/>
            </a:endParaRPr>
          </a:p>
        </p:txBody>
      </p:sp>
      <p:sp>
        <p:nvSpPr>
          <p:cNvPr id="14" name="Right Arrow 13"/>
          <p:cNvSpPr/>
          <p:nvPr/>
        </p:nvSpPr>
        <p:spPr bwMode="auto">
          <a:xfrm rot="10800000">
            <a:off x="4752973" y="3844887"/>
            <a:ext cx="1135858" cy="186864"/>
          </a:xfrm>
          <a:prstGeom prst="right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dirty="0" smtClean="0">
              <a:ln>
                <a:noFill/>
              </a:ln>
              <a:solidFill>
                <a:schemeClr val="hlink"/>
              </a:solidFill>
              <a:effectLst/>
              <a:latin typeface="Arial" charset="0"/>
            </a:endParaRPr>
          </a:p>
        </p:txBody>
      </p:sp>
    </p:spTree>
    <p:extLst>
      <p:ext uri="{BB962C8B-B14F-4D97-AF65-F5344CB8AC3E}">
        <p14:creationId xmlns:p14="http://schemas.microsoft.com/office/powerpoint/2010/main" val="4042267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childTnLst>
                                </p:cTn>
                              </p:par>
                              <p:par>
                                <p:cTn id="7" presetID="42"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animEffect transition="in" filter="fade">
                                      <p:cBhvr>
                                        <p:cTn id="9" dur="500"/>
                                        <p:tgtEl>
                                          <p:spTgt spid="14"/>
                                        </p:tgtEl>
                                      </p:cBhvr>
                                    </p:animEffect>
                                    <p:anim calcmode="lin" valueType="num">
                                      <p:cBhvr>
                                        <p:cTn id="10" dur="500" fill="hold"/>
                                        <p:tgtEl>
                                          <p:spTgt spid="14"/>
                                        </p:tgtEl>
                                        <p:attrNameLst>
                                          <p:attrName>ppt_x</p:attrName>
                                        </p:attrNameLst>
                                      </p:cBhvr>
                                      <p:tavLst>
                                        <p:tav tm="0">
                                          <p:val>
                                            <p:strVal val="#ppt_x"/>
                                          </p:val>
                                        </p:tav>
                                        <p:tav tm="100000">
                                          <p:val>
                                            <p:strVal val="#ppt_x"/>
                                          </p:val>
                                        </p:tav>
                                      </p:tavLst>
                                    </p:anim>
                                    <p:anim calcmode="lin" valueType="num">
                                      <p:cBhvr>
                                        <p:cTn id="11" dur="500" fill="hold"/>
                                        <p:tgtEl>
                                          <p:spTgt spid="14"/>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anim calcmode="lin" valueType="num">
                                      <p:cBhvr>
                                        <p:cTn id="15" dur="500" fill="hold"/>
                                        <p:tgtEl>
                                          <p:spTgt spid="15"/>
                                        </p:tgtEl>
                                        <p:attrNameLst>
                                          <p:attrName>ppt_x</p:attrName>
                                        </p:attrNameLst>
                                      </p:cBhvr>
                                      <p:tavLst>
                                        <p:tav tm="0">
                                          <p:val>
                                            <p:strVal val="#ppt_x"/>
                                          </p:val>
                                        </p:tav>
                                        <p:tav tm="100000">
                                          <p:val>
                                            <p:strVal val="#ppt_x"/>
                                          </p:val>
                                        </p:tav>
                                      </p:tavLst>
                                    </p:anim>
                                    <p:anim calcmode="lin" valueType="num">
                                      <p:cBhvr>
                                        <p:cTn id="16" dur="500" fill="hold"/>
                                        <p:tgtEl>
                                          <p:spTgt spid="15"/>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028"/>
                                        </p:tgtEl>
                                        <p:attrNameLst>
                                          <p:attrName>style.visibility</p:attrName>
                                        </p:attrNameLst>
                                      </p:cBhvr>
                                      <p:to>
                                        <p:strVal val="visible"/>
                                      </p:to>
                                    </p:set>
                                    <p:animEffect transition="in" filter="fade">
                                      <p:cBhvr>
                                        <p:cTn id="19" dur="500"/>
                                        <p:tgtEl>
                                          <p:spTgt spid="1028"/>
                                        </p:tgtEl>
                                      </p:cBhvr>
                                    </p:animEffect>
                                    <p:anim calcmode="lin" valueType="num">
                                      <p:cBhvr>
                                        <p:cTn id="20" dur="500" fill="hold"/>
                                        <p:tgtEl>
                                          <p:spTgt spid="1028"/>
                                        </p:tgtEl>
                                        <p:attrNameLst>
                                          <p:attrName>ppt_x</p:attrName>
                                        </p:attrNameLst>
                                      </p:cBhvr>
                                      <p:tavLst>
                                        <p:tav tm="0">
                                          <p:val>
                                            <p:strVal val="#ppt_x"/>
                                          </p:val>
                                        </p:tav>
                                        <p:tav tm="100000">
                                          <p:val>
                                            <p:strVal val="#ppt_x"/>
                                          </p:val>
                                        </p:tav>
                                      </p:tavLst>
                                    </p:anim>
                                    <p:anim calcmode="lin" valueType="num">
                                      <p:cBhvr>
                                        <p:cTn id="21" dur="500" fill="hold"/>
                                        <p:tgtEl>
                                          <p:spTgt spid="10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4</a:t>
            </a:r>
            <a:r>
              <a:rPr lang="en-US" dirty="0" smtClean="0"/>
              <a:t>. Country &amp; State Creation</a:t>
            </a:r>
            <a:endParaRPr lang="en-US" dirty="0"/>
          </a:p>
        </p:txBody>
      </p:sp>
      <p:sp>
        <p:nvSpPr>
          <p:cNvPr id="5" name="Text Placeholder 4"/>
          <p:cNvSpPr>
            <a:spLocks noGrp="1"/>
          </p:cNvSpPr>
          <p:nvPr>
            <p:ph type="body" idx="1"/>
          </p:nvPr>
        </p:nvSpPr>
        <p:spPr/>
        <p:txBody>
          <a:bodyPr/>
          <a:lstStyle/>
          <a:p>
            <a:r>
              <a:rPr lang="en-US" dirty="0" smtClean="0"/>
              <a:t>How to…</a:t>
            </a:r>
            <a:endParaRPr lang="en-US" dirty="0"/>
          </a:p>
        </p:txBody>
      </p:sp>
      <p:sp>
        <p:nvSpPr>
          <p:cNvPr id="2" name="Slide Number Placeholder 1"/>
          <p:cNvSpPr>
            <a:spLocks noGrp="1"/>
          </p:cNvSpPr>
          <p:nvPr>
            <p:ph type="sldNum" sz="quarter" idx="10"/>
          </p:nvPr>
        </p:nvSpPr>
        <p:spPr/>
        <p:txBody>
          <a:bodyPr/>
          <a:lstStyle/>
          <a:p>
            <a:fld id="{471D315E-952C-49FA-BFE5-E1E9BF0368E2}" type="slidenum">
              <a:rPr lang="en-US" smtClean="0"/>
              <a:t>12</a:t>
            </a:fld>
            <a:endParaRPr lang="en-US" dirty="0"/>
          </a:p>
        </p:txBody>
      </p:sp>
    </p:spTree>
    <p:extLst>
      <p:ext uri="{BB962C8B-B14F-4D97-AF65-F5344CB8AC3E}">
        <p14:creationId xmlns:p14="http://schemas.microsoft.com/office/powerpoint/2010/main" val="24170846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Reference Data – How to…</a:t>
            </a:r>
            <a:br>
              <a:rPr lang="en-US" sz="3200" dirty="0" smtClean="0"/>
            </a:br>
            <a:r>
              <a:rPr lang="en-US" sz="3200" dirty="0" smtClean="0"/>
              <a:t>	Create a new state or country</a:t>
            </a:r>
            <a:endParaRPr lang="en-US" sz="3200" dirty="0"/>
          </a:p>
        </p:txBody>
      </p:sp>
      <p:sp>
        <p:nvSpPr>
          <p:cNvPr id="6" name="Content Placeholder 2"/>
          <p:cNvSpPr txBox="1">
            <a:spLocks/>
          </p:cNvSpPr>
          <p:nvPr/>
        </p:nvSpPr>
        <p:spPr bwMode="auto">
          <a:xfrm>
            <a:off x="152400" y="1119310"/>
            <a:ext cx="1965960" cy="5235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173038" indent="-173038" algn="l" rtl="0" eaLnBrk="1" fontAlgn="base" hangingPunct="1">
              <a:spcBef>
                <a:spcPct val="50000"/>
              </a:spcBef>
              <a:spcAft>
                <a:spcPct val="0"/>
              </a:spcAft>
              <a:buClr>
                <a:schemeClr val="tx1"/>
              </a:buClr>
              <a:buFont typeface="Wingdings" pitchFamily="2" charset="2"/>
              <a:buChar char="§"/>
              <a:defRPr sz="1600">
                <a:solidFill>
                  <a:schemeClr val="tx1"/>
                </a:solidFill>
                <a:latin typeface="Calibri"/>
                <a:ea typeface="MS PGothic" pitchFamily="34" charset="-128"/>
                <a:cs typeface="Calibri"/>
              </a:defRPr>
            </a:lvl1pPr>
            <a:lvl2pPr marL="509588" indent="-163513" algn="l" rtl="0" eaLnBrk="1" fontAlgn="base" hangingPunct="1">
              <a:spcBef>
                <a:spcPct val="0"/>
              </a:spcBef>
              <a:spcAft>
                <a:spcPct val="0"/>
              </a:spcAft>
              <a:buClr>
                <a:schemeClr val="tx1"/>
              </a:buClr>
              <a:buFont typeface="Arial" pitchFamily="34" charset="0"/>
              <a:buChar char="–"/>
              <a:defRPr sz="1600">
                <a:solidFill>
                  <a:schemeClr val="tx1"/>
                </a:solidFill>
                <a:latin typeface="Calibri"/>
                <a:ea typeface="MS PGothic" pitchFamily="34" charset="-128"/>
                <a:cs typeface="Calibri"/>
              </a:defRPr>
            </a:lvl2pPr>
            <a:lvl3pPr marL="855663" indent="-173038" algn="l" rtl="0" eaLnBrk="1" fontAlgn="base" hangingPunct="1">
              <a:spcBef>
                <a:spcPct val="0"/>
              </a:spcBef>
              <a:spcAft>
                <a:spcPct val="0"/>
              </a:spcAft>
              <a:buClr>
                <a:schemeClr val="tx1"/>
              </a:buClr>
              <a:buChar char="•"/>
              <a:defRPr sz="1600">
                <a:solidFill>
                  <a:schemeClr val="tx1"/>
                </a:solidFill>
                <a:latin typeface="Calibri"/>
                <a:ea typeface="MS PGothic" pitchFamily="34" charset="-128"/>
                <a:cs typeface="Calibri"/>
              </a:defRPr>
            </a:lvl3pPr>
            <a:lvl4pPr marL="1203325" indent="-173038" algn="l" rtl="0" eaLnBrk="1" fontAlgn="base" hangingPunct="1">
              <a:spcBef>
                <a:spcPct val="20000"/>
              </a:spcBef>
              <a:spcAft>
                <a:spcPct val="0"/>
              </a:spcAft>
              <a:buClr>
                <a:schemeClr val="bg1"/>
              </a:buClr>
              <a:buChar char="–"/>
              <a:defRPr sz="1600">
                <a:solidFill>
                  <a:schemeClr val="bg1"/>
                </a:solidFill>
                <a:latin typeface="Calibri"/>
                <a:ea typeface="MS PGothic" pitchFamily="34" charset="-128"/>
                <a:cs typeface="Calibri"/>
              </a:defRPr>
            </a:lvl4pPr>
            <a:lvl5pPr marL="1539875" indent="-163513" algn="l" rtl="0" eaLnBrk="1" fontAlgn="base" hangingPunct="1">
              <a:spcBef>
                <a:spcPct val="20000"/>
              </a:spcBef>
              <a:spcAft>
                <a:spcPct val="0"/>
              </a:spcAft>
              <a:buClr>
                <a:schemeClr val="bg1"/>
              </a:buClr>
              <a:buChar char="»"/>
              <a:defRPr sz="1600">
                <a:solidFill>
                  <a:schemeClr val="bg1"/>
                </a:solidFill>
                <a:latin typeface="Calibri"/>
                <a:ea typeface="MS PGothic" pitchFamily="34" charset="-128"/>
                <a:cs typeface="Calibri"/>
              </a:defRPr>
            </a:lvl5pPr>
            <a:lvl6pPr marL="1997075" indent="-163513" algn="l" rtl="0" eaLnBrk="1" fontAlgn="base" hangingPunct="1">
              <a:spcBef>
                <a:spcPct val="20000"/>
              </a:spcBef>
              <a:spcAft>
                <a:spcPct val="0"/>
              </a:spcAft>
              <a:buClr>
                <a:schemeClr val="bg1"/>
              </a:buClr>
              <a:buChar char="»"/>
              <a:defRPr sz="1600">
                <a:solidFill>
                  <a:schemeClr val="bg1"/>
                </a:solidFill>
                <a:latin typeface="+mn-lt"/>
              </a:defRPr>
            </a:lvl6pPr>
            <a:lvl7pPr marL="2454275" indent="-163513" algn="l" rtl="0" eaLnBrk="1" fontAlgn="base" hangingPunct="1">
              <a:spcBef>
                <a:spcPct val="20000"/>
              </a:spcBef>
              <a:spcAft>
                <a:spcPct val="0"/>
              </a:spcAft>
              <a:buClr>
                <a:schemeClr val="bg1"/>
              </a:buClr>
              <a:buChar char="»"/>
              <a:defRPr sz="1600">
                <a:solidFill>
                  <a:schemeClr val="bg1"/>
                </a:solidFill>
                <a:latin typeface="+mn-lt"/>
              </a:defRPr>
            </a:lvl7pPr>
            <a:lvl8pPr marL="2911475" indent="-163513" algn="l" rtl="0" eaLnBrk="1" fontAlgn="base" hangingPunct="1">
              <a:spcBef>
                <a:spcPct val="20000"/>
              </a:spcBef>
              <a:spcAft>
                <a:spcPct val="0"/>
              </a:spcAft>
              <a:buClr>
                <a:schemeClr val="bg1"/>
              </a:buClr>
              <a:buChar char="»"/>
              <a:defRPr sz="1600">
                <a:solidFill>
                  <a:schemeClr val="bg1"/>
                </a:solidFill>
                <a:latin typeface="+mn-lt"/>
              </a:defRPr>
            </a:lvl8pPr>
            <a:lvl9pPr marL="3368675" indent="-163513" algn="l" rtl="0" eaLnBrk="1" fontAlgn="base" hangingPunct="1">
              <a:spcBef>
                <a:spcPct val="20000"/>
              </a:spcBef>
              <a:spcAft>
                <a:spcPct val="0"/>
              </a:spcAft>
              <a:buClr>
                <a:schemeClr val="bg1"/>
              </a:buClr>
              <a:buChar char="»"/>
              <a:defRPr sz="1600">
                <a:solidFill>
                  <a:schemeClr val="bg1"/>
                </a:solidFill>
                <a:latin typeface="+mn-lt"/>
              </a:defRPr>
            </a:lvl9pPr>
          </a:lstStyle>
          <a:p>
            <a:r>
              <a:rPr lang="en-US" sz="1300" b="1" dirty="0" smtClean="0"/>
              <a:t>For customers that want to add a new state or country</a:t>
            </a:r>
          </a:p>
          <a:p>
            <a:r>
              <a:rPr lang="en-US" sz="1300" dirty="0" smtClean="0"/>
              <a:t>Navigate </a:t>
            </a:r>
            <a:r>
              <a:rPr lang="en-US" sz="1300" dirty="0"/>
              <a:t>–</a:t>
            </a:r>
          </a:p>
          <a:p>
            <a:pPr lvl="1"/>
            <a:r>
              <a:rPr lang="en-US" sz="1300" dirty="0"/>
              <a:t>Administration</a:t>
            </a:r>
          </a:p>
          <a:p>
            <a:pPr lvl="1"/>
            <a:r>
              <a:rPr lang="en-US" sz="1300" dirty="0" smtClean="0"/>
              <a:t>State / Country</a:t>
            </a:r>
          </a:p>
          <a:p>
            <a:pPr lvl="1"/>
            <a:r>
              <a:rPr lang="en-US" sz="1300" dirty="0" smtClean="0"/>
              <a:t>All folder</a:t>
            </a:r>
          </a:p>
          <a:p>
            <a:r>
              <a:rPr lang="en-US" sz="1300" dirty="0" smtClean="0"/>
              <a:t>Click “Create…”</a:t>
            </a:r>
          </a:p>
          <a:p>
            <a:r>
              <a:rPr lang="en-US" sz="1300" b="1" dirty="0" smtClean="0"/>
              <a:t>For States – </a:t>
            </a:r>
            <a:r>
              <a:rPr lang="en-US" sz="1300" dirty="0" smtClean="0"/>
              <a:t>Enter the required </a:t>
            </a:r>
            <a:r>
              <a:rPr lang="en-US" sz="1300" i="1" dirty="0" smtClean="0"/>
              <a:t>Short Name, Name and select Country</a:t>
            </a:r>
          </a:p>
          <a:p>
            <a:r>
              <a:rPr lang="en-US" sz="1300" b="1" dirty="0" smtClean="0"/>
              <a:t>For Countries – </a:t>
            </a:r>
            <a:r>
              <a:rPr lang="en-US" sz="1300" dirty="0" smtClean="0"/>
              <a:t>Enter the required </a:t>
            </a:r>
            <a:r>
              <a:rPr lang="en-US" sz="1300" i="1" dirty="0" smtClean="0"/>
              <a:t>Country Code </a:t>
            </a:r>
            <a:r>
              <a:rPr lang="en-US" sz="1300" dirty="0" smtClean="0"/>
              <a:t>and </a:t>
            </a:r>
            <a:r>
              <a:rPr lang="en-US" sz="1300" i="1" dirty="0" smtClean="0"/>
              <a:t>Name</a:t>
            </a:r>
          </a:p>
          <a:p>
            <a:pPr lvl="1"/>
            <a:r>
              <a:rPr lang="en-US" sz="1300" dirty="0" smtClean="0"/>
              <a:t>A region can be selected to have the country reside in, but not required</a:t>
            </a:r>
          </a:p>
          <a:p>
            <a:r>
              <a:rPr lang="en-US" sz="1300" b="1" dirty="0" smtClean="0"/>
              <a:t>FYI – Deletion of a record cannot be restored or </a:t>
            </a:r>
            <a:r>
              <a:rPr lang="en-US" sz="1300" b="1" dirty="0" smtClean="0"/>
              <a:t>reused</a:t>
            </a:r>
          </a:p>
          <a:p>
            <a:r>
              <a:rPr lang="en-US" sz="1300" b="1" dirty="0" smtClean="0"/>
              <a:t>FYI – Cannot reactive</a:t>
            </a:r>
            <a:endParaRPr lang="en-US" sz="1300" b="1" dirty="0" smtClean="0"/>
          </a:p>
        </p:txBody>
      </p:sp>
      <p:sp>
        <p:nvSpPr>
          <p:cNvPr id="3" name="Slide Number Placeholder 2"/>
          <p:cNvSpPr>
            <a:spLocks noGrp="1"/>
          </p:cNvSpPr>
          <p:nvPr>
            <p:ph type="sldNum" sz="quarter" idx="10"/>
          </p:nvPr>
        </p:nvSpPr>
        <p:spPr/>
        <p:txBody>
          <a:bodyPr/>
          <a:lstStyle/>
          <a:p>
            <a:fld id="{471D315E-952C-49FA-BFE5-E1E9BF0368E2}" type="slidenum">
              <a:rPr lang="en-US" smtClean="0"/>
              <a:t>13</a:t>
            </a:fld>
            <a:endParaRPr lang="en-US" dirty="0"/>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6935" y="1170973"/>
            <a:ext cx="6995160" cy="513212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07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2184628"/>
            <a:ext cx="5679541" cy="31048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6935" y="1170973"/>
            <a:ext cx="6995160" cy="515136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07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1302" y="2447925"/>
            <a:ext cx="5686425" cy="31048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9955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3077"/>
                                        </p:tgtEl>
                                        <p:attrNameLst>
                                          <p:attrName>style.visibility</p:attrName>
                                        </p:attrNameLst>
                                      </p:cBhvr>
                                      <p:to>
                                        <p:strVal val="visible"/>
                                      </p:to>
                                    </p:set>
                                    <p:animEffect transition="in" filter="barn(inVertical)">
                                      <p:cBhvr>
                                        <p:cTn id="11" dur="500"/>
                                        <p:tgtEl>
                                          <p:spTgt spid="307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5. Mastering Rules</a:t>
            </a:r>
            <a:endParaRPr lang="en-US" dirty="0"/>
          </a:p>
        </p:txBody>
      </p:sp>
      <p:sp>
        <p:nvSpPr>
          <p:cNvPr id="5" name="Text Placeholder 4"/>
          <p:cNvSpPr>
            <a:spLocks noGrp="1"/>
          </p:cNvSpPr>
          <p:nvPr>
            <p:ph type="body" idx="1"/>
          </p:nvPr>
        </p:nvSpPr>
        <p:spPr/>
        <p:txBody>
          <a:bodyPr/>
          <a:lstStyle/>
          <a:p>
            <a:r>
              <a:rPr lang="en-US" dirty="0" smtClean="0"/>
              <a:t>How to…</a:t>
            </a:r>
            <a:endParaRPr lang="en-US" dirty="0"/>
          </a:p>
        </p:txBody>
      </p:sp>
      <p:sp>
        <p:nvSpPr>
          <p:cNvPr id="2" name="Slide Number Placeholder 1"/>
          <p:cNvSpPr>
            <a:spLocks noGrp="1"/>
          </p:cNvSpPr>
          <p:nvPr>
            <p:ph type="sldNum" sz="quarter" idx="10"/>
          </p:nvPr>
        </p:nvSpPr>
        <p:spPr/>
        <p:txBody>
          <a:bodyPr/>
          <a:lstStyle/>
          <a:p>
            <a:fld id="{471D315E-952C-49FA-BFE5-E1E9BF0368E2}" type="slidenum">
              <a:rPr lang="en-US" smtClean="0"/>
              <a:t>14</a:t>
            </a:fld>
            <a:endParaRPr lang="en-US" dirty="0"/>
          </a:p>
        </p:txBody>
      </p:sp>
    </p:spTree>
    <p:extLst>
      <p:ext uri="{BB962C8B-B14F-4D97-AF65-F5344CB8AC3E}">
        <p14:creationId xmlns:p14="http://schemas.microsoft.com/office/powerpoint/2010/main" val="37118371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Mastering Rules – How to…</a:t>
            </a:r>
            <a:br>
              <a:rPr lang="en-US" sz="3200" dirty="0" smtClean="0"/>
            </a:br>
            <a:r>
              <a:rPr lang="en-US" sz="3200" dirty="0"/>
              <a:t>	</a:t>
            </a:r>
            <a:r>
              <a:rPr lang="en-US" sz="3200" dirty="0" smtClean="0"/>
              <a:t>Setup an Auto Master Rule</a:t>
            </a:r>
            <a:endParaRPr lang="en-US" sz="3200" dirty="0"/>
          </a:p>
        </p:txBody>
      </p:sp>
      <p:sp>
        <p:nvSpPr>
          <p:cNvPr id="3" name="Content Placeholder 2"/>
          <p:cNvSpPr>
            <a:spLocks noGrp="1"/>
          </p:cNvSpPr>
          <p:nvPr>
            <p:ph idx="1"/>
          </p:nvPr>
        </p:nvSpPr>
        <p:spPr>
          <a:xfrm>
            <a:off x="182563" y="1143000"/>
            <a:ext cx="1965324" cy="5211764"/>
          </a:xfrm>
        </p:spPr>
        <p:txBody>
          <a:bodyPr>
            <a:normAutofit lnSpcReduction="10000"/>
          </a:bodyPr>
          <a:lstStyle/>
          <a:p>
            <a:r>
              <a:rPr lang="en-US" sz="1200" b="1" dirty="0" smtClean="0"/>
              <a:t>For customers who will have a data source that will feed the VSM records and not always need a Data Steward to manage</a:t>
            </a:r>
          </a:p>
          <a:p>
            <a:pPr lvl="1"/>
            <a:r>
              <a:rPr lang="en-US" sz="1200" b="1" dirty="0" smtClean="0"/>
              <a:t>E.g. SLM data feeds everything</a:t>
            </a:r>
          </a:p>
          <a:p>
            <a:r>
              <a:rPr lang="en-US" sz="1200" dirty="0" smtClean="0"/>
              <a:t>Navigate –</a:t>
            </a:r>
          </a:p>
          <a:p>
            <a:pPr lvl="1"/>
            <a:r>
              <a:rPr lang="en-US" sz="1200" dirty="0" smtClean="0"/>
              <a:t>Administration</a:t>
            </a:r>
          </a:p>
          <a:p>
            <a:pPr lvl="1"/>
            <a:r>
              <a:rPr lang="en-US" sz="1200" dirty="0" smtClean="0"/>
              <a:t>Data Sources</a:t>
            </a:r>
          </a:p>
          <a:p>
            <a:pPr lvl="1"/>
            <a:r>
              <a:rPr lang="en-US" sz="1200" dirty="0" smtClean="0"/>
              <a:t>All Data Sources</a:t>
            </a:r>
          </a:p>
          <a:p>
            <a:r>
              <a:rPr lang="en-US" sz="1200" dirty="0" smtClean="0"/>
              <a:t>Select the desired Data Source</a:t>
            </a:r>
          </a:p>
          <a:p>
            <a:r>
              <a:rPr lang="en-US" sz="1200" dirty="0" smtClean="0"/>
              <a:t>Rules tab</a:t>
            </a:r>
          </a:p>
          <a:p>
            <a:r>
              <a:rPr lang="en-US" sz="1200" dirty="0" smtClean="0"/>
              <a:t>Create…</a:t>
            </a:r>
          </a:p>
          <a:p>
            <a:r>
              <a:rPr lang="en-US" sz="1200" dirty="0" smtClean="0"/>
              <a:t>Select appropriate rule</a:t>
            </a:r>
          </a:p>
          <a:p>
            <a:r>
              <a:rPr lang="en-US" sz="1200" dirty="0" smtClean="0"/>
              <a:t>Save</a:t>
            </a:r>
          </a:p>
          <a:p>
            <a:r>
              <a:rPr lang="en-US" sz="1200" b="1" dirty="0" smtClean="0"/>
              <a:t>FYI – You can Enable / Disable rules</a:t>
            </a:r>
          </a:p>
          <a:p>
            <a:r>
              <a:rPr lang="en-US" sz="1200" b="1" dirty="0" smtClean="0"/>
              <a:t>FYI – You can enable multiple rules</a:t>
            </a:r>
          </a:p>
          <a:p>
            <a:r>
              <a:rPr lang="en-US" sz="1200" b="1" dirty="0" smtClean="0"/>
              <a:t>FYI – You can “Apply Rules” – Run your rule on the entire data source</a:t>
            </a:r>
            <a:endParaRPr lang="en-US" sz="1200" dirty="0" smtClean="0"/>
          </a:p>
        </p:txBody>
      </p:sp>
      <p:pic>
        <p:nvPicPr>
          <p:cNvPr id="1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8840" y="1143000"/>
            <a:ext cx="6995160" cy="509060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840" y="1142999"/>
            <a:ext cx="6998698" cy="5088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0"/>
          </p:nvPr>
        </p:nvSpPr>
        <p:spPr/>
        <p:txBody>
          <a:bodyPr/>
          <a:lstStyle/>
          <a:p>
            <a:fld id="{471D315E-952C-49FA-BFE5-E1E9BF0368E2}" type="slidenum">
              <a:rPr lang="en-US" smtClean="0"/>
              <a:t>15</a:t>
            </a:fld>
            <a:endParaRPr lang="en-US" dirty="0"/>
          </a:p>
        </p:txBody>
      </p:sp>
    </p:spTree>
    <p:extLst>
      <p:ext uri="{BB962C8B-B14F-4D97-AF65-F5344CB8AC3E}">
        <p14:creationId xmlns:p14="http://schemas.microsoft.com/office/powerpoint/2010/main" val="85665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5602"/>
                                        </p:tgtEl>
                                        <p:attrNameLst>
                                          <p:attrName>style.visibility</p:attrName>
                                        </p:attrNameLst>
                                      </p:cBhvr>
                                      <p:to>
                                        <p:strVal val="visible"/>
                                      </p:to>
                                    </p:set>
                                    <p:anim calcmode="lin" valueType="num">
                                      <p:cBhvr>
                                        <p:cTn id="7" dur="500" fill="hold"/>
                                        <p:tgtEl>
                                          <p:spTgt spid="25602"/>
                                        </p:tgtEl>
                                        <p:attrNameLst>
                                          <p:attrName>ppt_w</p:attrName>
                                        </p:attrNameLst>
                                      </p:cBhvr>
                                      <p:tavLst>
                                        <p:tav tm="0">
                                          <p:val>
                                            <p:fltVal val="0"/>
                                          </p:val>
                                        </p:tav>
                                        <p:tav tm="100000">
                                          <p:val>
                                            <p:strVal val="#ppt_w"/>
                                          </p:val>
                                        </p:tav>
                                      </p:tavLst>
                                    </p:anim>
                                    <p:anim calcmode="lin" valueType="num">
                                      <p:cBhvr>
                                        <p:cTn id="8" dur="500" fill="hold"/>
                                        <p:tgtEl>
                                          <p:spTgt spid="25602"/>
                                        </p:tgtEl>
                                        <p:attrNameLst>
                                          <p:attrName>ppt_h</p:attrName>
                                        </p:attrNameLst>
                                      </p:cBhvr>
                                      <p:tavLst>
                                        <p:tav tm="0">
                                          <p:val>
                                            <p:fltVal val="0"/>
                                          </p:val>
                                        </p:tav>
                                        <p:tav tm="100000">
                                          <p:val>
                                            <p:strVal val="#ppt_h"/>
                                          </p:val>
                                        </p:tav>
                                      </p:tavLst>
                                    </p:anim>
                                    <p:animEffect transition="in" filter="fade">
                                      <p:cBhvr>
                                        <p:cTn id="9" dur="500"/>
                                        <p:tgtEl>
                                          <p:spTgt spid="256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3200" dirty="0"/>
              <a:t>Mastering Rules – How to…</a:t>
            </a:r>
            <a:br>
              <a:rPr lang="en-US" sz="3200" dirty="0"/>
            </a:br>
            <a:r>
              <a:rPr lang="en-US" sz="3200" dirty="0"/>
              <a:t>	Setup an Auto Master Rule</a:t>
            </a:r>
          </a:p>
        </p:txBody>
      </p:sp>
      <p:sp>
        <p:nvSpPr>
          <p:cNvPr id="8" name="Content Placeholder 7"/>
          <p:cNvSpPr>
            <a:spLocks noGrp="1"/>
          </p:cNvSpPr>
          <p:nvPr>
            <p:ph idx="1"/>
          </p:nvPr>
        </p:nvSpPr>
        <p:spPr/>
        <p:txBody>
          <a:bodyPr/>
          <a:lstStyle/>
          <a:p>
            <a:r>
              <a:rPr lang="en-US" sz="1800" b="1" i="1" dirty="0" smtClean="0"/>
              <a:t>Option 1 : Create </a:t>
            </a:r>
            <a:r>
              <a:rPr lang="en-US" sz="1800" b="1" i="1" dirty="0"/>
              <a:t>Master Supplier Automatically</a:t>
            </a:r>
          </a:p>
          <a:p>
            <a:endParaRPr lang="en-US" sz="1800" dirty="0" smtClean="0"/>
          </a:p>
          <a:p>
            <a:r>
              <a:rPr lang="en-US" sz="1800" dirty="0" smtClean="0"/>
              <a:t>When </a:t>
            </a:r>
            <a:r>
              <a:rPr lang="en-US" sz="1800" dirty="0"/>
              <a:t>a supplier registers and is cleared in SLM, the record is pushed to VSM.  When a client enables this automation functionality, upon receipt of the record in VSM, the system will automatically create a master </a:t>
            </a:r>
            <a:r>
              <a:rPr lang="en-US" sz="1800" dirty="0" smtClean="0"/>
              <a:t>record</a:t>
            </a:r>
            <a:br>
              <a:rPr lang="en-US" sz="1800" dirty="0" smtClean="0"/>
            </a:br>
            <a:endParaRPr lang="en-US" sz="1800" dirty="0" smtClean="0"/>
          </a:p>
          <a:p>
            <a:r>
              <a:rPr lang="en-US" sz="1800" b="1" dirty="0" smtClean="0"/>
              <a:t>“Set it and forget it” </a:t>
            </a:r>
            <a:r>
              <a:rPr lang="en-US" sz="1800" dirty="0" smtClean="0"/>
              <a:t>rule where a customer may have one application designated as a trusted system (SLM)</a:t>
            </a:r>
            <a:endParaRPr lang="en-US" sz="1800" dirty="0"/>
          </a:p>
        </p:txBody>
      </p:sp>
      <p:sp>
        <p:nvSpPr>
          <p:cNvPr id="2" name="Slide Number Placeholder 1"/>
          <p:cNvSpPr>
            <a:spLocks noGrp="1"/>
          </p:cNvSpPr>
          <p:nvPr>
            <p:ph type="sldNum" sz="quarter" idx="10"/>
          </p:nvPr>
        </p:nvSpPr>
        <p:spPr/>
        <p:txBody>
          <a:bodyPr/>
          <a:lstStyle/>
          <a:p>
            <a:fld id="{471D315E-952C-49FA-BFE5-E1E9BF0368E2}" type="slidenum">
              <a:rPr lang="en-US" smtClean="0"/>
              <a:t>16</a:t>
            </a:fld>
            <a:endParaRPr lang="en-US" dirty="0"/>
          </a:p>
        </p:txBody>
      </p:sp>
    </p:spTree>
    <p:extLst>
      <p:ext uri="{BB962C8B-B14F-4D97-AF65-F5344CB8AC3E}">
        <p14:creationId xmlns:p14="http://schemas.microsoft.com/office/powerpoint/2010/main" val="40260802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Mastering Rules – How to…</a:t>
            </a:r>
            <a:br>
              <a:rPr lang="en-US" sz="3200" dirty="0"/>
            </a:br>
            <a:r>
              <a:rPr lang="en-US" sz="3200" dirty="0"/>
              <a:t>	Setup an Auto Master Rule</a:t>
            </a:r>
          </a:p>
        </p:txBody>
      </p:sp>
      <p:sp>
        <p:nvSpPr>
          <p:cNvPr id="3" name="Content Placeholder 2"/>
          <p:cNvSpPr>
            <a:spLocks noGrp="1"/>
          </p:cNvSpPr>
          <p:nvPr>
            <p:ph idx="1"/>
          </p:nvPr>
        </p:nvSpPr>
        <p:spPr/>
        <p:txBody>
          <a:bodyPr/>
          <a:lstStyle/>
          <a:p>
            <a:r>
              <a:rPr lang="en-US" sz="1800" b="1" i="1" dirty="0" smtClean="0"/>
              <a:t>Option 2 : Create </a:t>
            </a:r>
            <a:r>
              <a:rPr lang="en-US" sz="1800" b="1" i="1" dirty="0"/>
              <a:t>Master Supplier Automatically when (The condition for this </a:t>
            </a:r>
            <a:r>
              <a:rPr lang="en-US" sz="1800" b="1" i="1" dirty="0" smtClean="0"/>
              <a:t>rule </a:t>
            </a:r>
            <a:r>
              <a:rPr lang="en-US" sz="1800" b="1" i="1" dirty="0"/>
              <a:t>needs to be specified)</a:t>
            </a:r>
          </a:p>
          <a:p>
            <a:endParaRPr lang="en-US" sz="1800" i="1" dirty="0"/>
          </a:p>
          <a:p>
            <a:pPr lvl="1"/>
            <a:r>
              <a:rPr lang="en-US" sz="1800" dirty="0" smtClean="0"/>
              <a:t>During </a:t>
            </a:r>
            <a:r>
              <a:rPr lang="en-US" sz="1800" dirty="0"/>
              <a:t>configuration of VSM, data source rules can be defined to automate the vendor mastering process.  For example, rules could be established to automatically master a record when a golden field value is populated and / or equals "X."  Multiple rules can be defined.         </a:t>
            </a:r>
          </a:p>
          <a:p>
            <a:pPr lvl="1"/>
            <a:r>
              <a:rPr lang="en-US" sz="1800" dirty="0" smtClean="0"/>
              <a:t>When </a:t>
            </a:r>
            <a:r>
              <a:rPr lang="en-US" sz="1800" dirty="0"/>
              <a:t>a supplier registers and is cleared in SLM, the record is pushed to VSM.  When a client enabled this automation functionality, upon receipt of the record in VSM, the system will automatically create a master record when the condition(s) is met.  For example, let's pretend that </a:t>
            </a:r>
            <a:r>
              <a:rPr lang="en-US" sz="1800" dirty="0" smtClean="0"/>
              <a:t>a customer </a:t>
            </a:r>
            <a:r>
              <a:rPr lang="en-US" sz="1800" dirty="0"/>
              <a:t>enables auto mastering when the supplier DUNS number is not empty.  Therefore, if a supplier record is entered into the VSM and a DUNS number has been entered, the record automatically gets </a:t>
            </a:r>
            <a:r>
              <a:rPr lang="en-US" sz="1800" dirty="0" smtClean="0"/>
              <a:t>mastered</a:t>
            </a:r>
            <a:r>
              <a:rPr lang="en-US" sz="1800" dirty="0"/>
              <a:t>.</a:t>
            </a:r>
          </a:p>
        </p:txBody>
      </p:sp>
      <p:sp>
        <p:nvSpPr>
          <p:cNvPr id="4" name="Slide Number Placeholder 3"/>
          <p:cNvSpPr>
            <a:spLocks noGrp="1"/>
          </p:cNvSpPr>
          <p:nvPr>
            <p:ph type="sldNum" sz="quarter" idx="10"/>
          </p:nvPr>
        </p:nvSpPr>
        <p:spPr/>
        <p:txBody>
          <a:bodyPr/>
          <a:lstStyle/>
          <a:p>
            <a:fld id="{471D315E-952C-49FA-BFE5-E1E9BF0368E2}" type="slidenum">
              <a:rPr lang="en-US" smtClean="0"/>
              <a:t>17</a:t>
            </a:fld>
            <a:endParaRPr lang="en-US" dirty="0"/>
          </a:p>
        </p:txBody>
      </p:sp>
    </p:spTree>
    <p:extLst>
      <p:ext uri="{BB962C8B-B14F-4D97-AF65-F5344CB8AC3E}">
        <p14:creationId xmlns:p14="http://schemas.microsoft.com/office/powerpoint/2010/main" val="18007732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Mastering Rules – How to…</a:t>
            </a:r>
            <a:br>
              <a:rPr lang="en-US" sz="3200" dirty="0"/>
            </a:br>
            <a:r>
              <a:rPr lang="en-US" sz="3200" dirty="0"/>
              <a:t>	Setup an Auto Master Rule</a:t>
            </a:r>
          </a:p>
        </p:txBody>
      </p:sp>
      <p:sp>
        <p:nvSpPr>
          <p:cNvPr id="3" name="Content Placeholder 2"/>
          <p:cNvSpPr>
            <a:spLocks noGrp="1"/>
          </p:cNvSpPr>
          <p:nvPr>
            <p:ph idx="1"/>
          </p:nvPr>
        </p:nvSpPr>
        <p:spPr/>
        <p:txBody>
          <a:bodyPr>
            <a:normAutofit fontScale="85000" lnSpcReduction="10000"/>
          </a:bodyPr>
          <a:lstStyle/>
          <a:p>
            <a:r>
              <a:rPr lang="en-US" sz="2100" b="1" i="1" dirty="0" smtClean="0"/>
              <a:t>Option 3 : Auto Master When a Closest Match Score is Achieved</a:t>
            </a:r>
            <a:endParaRPr lang="en-US" sz="2100" b="1" i="1" dirty="0"/>
          </a:p>
          <a:p>
            <a:endParaRPr lang="en-US" sz="1800" i="1" dirty="0"/>
          </a:p>
          <a:p>
            <a:pPr lvl="1"/>
            <a:r>
              <a:rPr lang="en-US" sz="1800" dirty="0" smtClean="0"/>
              <a:t>When </a:t>
            </a:r>
            <a:r>
              <a:rPr lang="en-US" sz="1800" dirty="0"/>
              <a:t>a supplier registers and is cleared in SLM, the record is pushed to VSM.  When a client enabled this automation functionality, upon receipt of the record in VSM, the VSM will search the existing supplier records for a "closest match" based on the supplier name.  While searching for a match, the VSM will return a score.  The score represents the percentage likelihood of a match.  The closer the score is to 0%, the </a:t>
            </a:r>
            <a:r>
              <a:rPr lang="en-US" sz="1800" dirty="0" smtClean="0"/>
              <a:t>greater </a:t>
            </a:r>
            <a:r>
              <a:rPr lang="en-US" sz="1800" dirty="0"/>
              <a:t>the degree of confidence that a match does not exist.  </a:t>
            </a:r>
          </a:p>
          <a:p>
            <a:r>
              <a:rPr lang="en-US" sz="1800" dirty="0" smtClean="0"/>
              <a:t>Depending </a:t>
            </a:r>
            <a:r>
              <a:rPr lang="en-US" sz="1800" dirty="0"/>
              <a:t>upon the supplier score, the system will operate as follows:</a:t>
            </a:r>
          </a:p>
          <a:p>
            <a:pPr lvl="1"/>
            <a:r>
              <a:rPr lang="en-US" sz="1800" dirty="0" smtClean="0"/>
              <a:t>If </a:t>
            </a:r>
            <a:r>
              <a:rPr lang="en-US" sz="1800" dirty="0"/>
              <a:t>the score is between 0% and 50%, a master record will be automatically created.  </a:t>
            </a:r>
          </a:p>
          <a:p>
            <a:pPr lvl="1"/>
            <a:r>
              <a:rPr lang="en-US" sz="1800" dirty="0" smtClean="0"/>
              <a:t>If </a:t>
            </a:r>
            <a:r>
              <a:rPr lang="en-US" sz="1800" dirty="0"/>
              <a:t>the score is greater than 50%, the VSM could do one of the following</a:t>
            </a:r>
            <a:r>
              <a:rPr lang="en-US" sz="1800" dirty="0" smtClean="0"/>
              <a:t>:</a:t>
            </a:r>
          </a:p>
          <a:p>
            <a:pPr lvl="2"/>
            <a:endParaRPr lang="en-US" sz="1800" dirty="0" smtClean="0"/>
          </a:p>
          <a:p>
            <a:pPr lvl="2"/>
            <a:r>
              <a:rPr lang="en-US" sz="1800" dirty="0" smtClean="0"/>
              <a:t>Indicate </a:t>
            </a:r>
            <a:r>
              <a:rPr lang="en-US" sz="1800" dirty="0"/>
              <a:t>the record is a duplicate of an existing supplier record.  The supplier record remains in the data base in an un-mastered active status.</a:t>
            </a:r>
          </a:p>
          <a:p>
            <a:pPr lvl="2"/>
            <a:r>
              <a:rPr lang="en-US" sz="1800" dirty="0" smtClean="0"/>
              <a:t>Automatically </a:t>
            </a:r>
            <a:r>
              <a:rPr lang="en-US" sz="1800" dirty="0"/>
              <a:t>link to the closest supplier match master record.</a:t>
            </a:r>
          </a:p>
          <a:p>
            <a:pPr lvl="2"/>
            <a:r>
              <a:rPr lang="en-US" sz="1800" dirty="0" smtClean="0"/>
              <a:t>Do nothing or Do </a:t>
            </a:r>
            <a:r>
              <a:rPr lang="en-US" sz="1800" dirty="0"/>
              <a:t>nothing with </a:t>
            </a:r>
            <a:r>
              <a:rPr lang="en-US" sz="1800" dirty="0" smtClean="0"/>
              <a:t>workflow</a:t>
            </a:r>
            <a:r>
              <a:rPr lang="en-US" sz="1800" dirty="0"/>
              <a:t> </a:t>
            </a:r>
            <a:r>
              <a:rPr lang="en-US" sz="1800" dirty="0" smtClean="0"/>
              <a:t>(only if a workflow is active)</a:t>
            </a:r>
          </a:p>
          <a:p>
            <a:pPr lvl="2"/>
            <a:r>
              <a:rPr lang="en-US" sz="1800" dirty="0" smtClean="0"/>
              <a:t>For example, a workflow can be defined to send a notification to the supplier registrar and the VSM data steward notifying both parties that a record has been entered the VSM and needs to be mastered.  This creates awareness to the data steward that action is required.  Additional notifications can be included in the workflow that will send notifications to both parties when the supplier is mastered</a:t>
            </a:r>
            <a:endParaRPr lang="en-US" sz="1800" dirty="0"/>
          </a:p>
        </p:txBody>
      </p:sp>
      <p:sp>
        <p:nvSpPr>
          <p:cNvPr id="4" name="Slide Number Placeholder 3"/>
          <p:cNvSpPr>
            <a:spLocks noGrp="1"/>
          </p:cNvSpPr>
          <p:nvPr>
            <p:ph type="sldNum" sz="quarter" idx="10"/>
          </p:nvPr>
        </p:nvSpPr>
        <p:spPr/>
        <p:txBody>
          <a:bodyPr/>
          <a:lstStyle/>
          <a:p>
            <a:fld id="{471D315E-952C-49FA-BFE5-E1E9BF0368E2}" type="slidenum">
              <a:rPr lang="en-US" smtClean="0"/>
              <a:t>18</a:t>
            </a:fld>
            <a:endParaRPr lang="en-US" dirty="0"/>
          </a:p>
        </p:txBody>
      </p:sp>
    </p:spTree>
    <p:extLst>
      <p:ext uri="{BB962C8B-B14F-4D97-AF65-F5344CB8AC3E}">
        <p14:creationId xmlns:p14="http://schemas.microsoft.com/office/powerpoint/2010/main" val="38292760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Mastering Rules – How to…</a:t>
            </a:r>
            <a:br>
              <a:rPr lang="en-US" sz="3200" dirty="0"/>
            </a:br>
            <a:r>
              <a:rPr lang="en-US" sz="3200" dirty="0"/>
              <a:t>	Setup an Auto Master Rule</a:t>
            </a:r>
          </a:p>
        </p:txBody>
      </p:sp>
      <p:sp>
        <p:nvSpPr>
          <p:cNvPr id="3" name="Content Placeholder 2"/>
          <p:cNvSpPr>
            <a:spLocks noGrp="1"/>
          </p:cNvSpPr>
          <p:nvPr>
            <p:ph idx="1"/>
          </p:nvPr>
        </p:nvSpPr>
        <p:spPr/>
        <p:txBody>
          <a:bodyPr/>
          <a:lstStyle/>
          <a:p>
            <a:r>
              <a:rPr lang="en-US" sz="1800" b="1" i="1" dirty="0" smtClean="0"/>
              <a:t>Option 4: </a:t>
            </a:r>
            <a:r>
              <a:rPr lang="en-US" sz="1800" i="1" dirty="0" smtClean="0"/>
              <a:t>Combination </a:t>
            </a:r>
            <a:r>
              <a:rPr lang="en-US" sz="1800" i="1" dirty="0"/>
              <a:t>of Option 2 and 3</a:t>
            </a:r>
            <a:r>
              <a:rPr lang="en-US" sz="1800" dirty="0"/>
              <a:t>   </a:t>
            </a:r>
          </a:p>
          <a:p>
            <a:pPr lvl="1"/>
            <a:endParaRPr lang="en-US" sz="1800" dirty="0" smtClean="0"/>
          </a:p>
          <a:p>
            <a:pPr lvl="1"/>
            <a:r>
              <a:rPr lang="en-US" sz="1800" dirty="0" smtClean="0"/>
              <a:t>When </a:t>
            </a:r>
            <a:r>
              <a:rPr lang="en-US" sz="1800" dirty="0"/>
              <a:t>a supplier registers and is cleared in SLM, the record is pushed to VSM.  When a client </a:t>
            </a:r>
            <a:r>
              <a:rPr lang="en-US" sz="1800" dirty="0" smtClean="0"/>
              <a:t>enables </a:t>
            </a:r>
            <a:r>
              <a:rPr lang="en-US" sz="1800" dirty="0"/>
              <a:t>this automation functionality, upon receipt of the record in VSM, the VSM will search the existing supplier records based on the conditional rules and "closest match" processes.</a:t>
            </a:r>
          </a:p>
          <a:p>
            <a:endParaRPr lang="en-US" dirty="0"/>
          </a:p>
        </p:txBody>
      </p:sp>
      <p:sp>
        <p:nvSpPr>
          <p:cNvPr id="4" name="Slide Number Placeholder 3"/>
          <p:cNvSpPr>
            <a:spLocks noGrp="1"/>
          </p:cNvSpPr>
          <p:nvPr>
            <p:ph type="sldNum" sz="quarter" idx="10"/>
          </p:nvPr>
        </p:nvSpPr>
        <p:spPr/>
        <p:txBody>
          <a:bodyPr/>
          <a:lstStyle/>
          <a:p>
            <a:fld id="{471D315E-952C-49FA-BFE5-E1E9BF0368E2}" type="slidenum">
              <a:rPr lang="en-US" smtClean="0"/>
              <a:t>19</a:t>
            </a:fld>
            <a:endParaRPr lang="en-US" dirty="0"/>
          </a:p>
        </p:txBody>
      </p:sp>
    </p:spTree>
    <p:extLst>
      <p:ext uri="{BB962C8B-B14F-4D97-AF65-F5344CB8AC3E}">
        <p14:creationId xmlns:p14="http://schemas.microsoft.com/office/powerpoint/2010/main" val="42532165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lnSpcReduction="10000"/>
          </a:bodyPr>
          <a:lstStyle/>
          <a:p>
            <a:pPr marL="342900" indent="-342900">
              <a:buFont typeface="+mj-lt"/>
              <a:buAutoNum type="arabicPeriod"/>
            </a:pPr>
            <a:r>
              <a:rPr lang="en-US" dirty="0" smtClean="0"/>
              <a:t>Category </a:t>
            </a:r>
            <a:r>
              <a:rPr lang="en-US" dirty="0"/>
              <a:t>language </a:t>
            </a:r>
            <a:r>
              <a:rPr lang="en-US" dirty="0" smtClean="0"/>
              <a:t>enablement</a:t>
            </a:r>
          </a:p>
          <a:p>
            <a:pPr marL="342900" indent="-342900">
              <a:buFont typeface="+mj-lt"/>
              <a:buAutoNum type="arabicPeriod"/>
            </a:pPr>
            <a:r>
              <a:rPr lang="en-US" dirty="0" smtClean="0"/>
              <a:t>Currency enablement</a:t>
            </a:r>
          </a:p>
          <a:p>
            <a:pPr marL="342900" indent="-342900">
              <a:buFont typeface="+mj-lt"/>
              <a:buAutoNum type="arabicPeriod"/>
            </a:pPr>
            <a:r>
              <a:rPr lang="en-US" dirty="0" smtClean="0"/>
              <a:t>How </a:t>
            </a:r>
            <a:r>
              <a:rPr lang="en-US" dirty="0"/>
              <a:t>to create </a:t>
            </a:r>
            <a:r>
              <a:rPr lang="en-US" dirty="0" smtClean="0"/>
              <a:t>additional reference data</a:t>
            </a:r>
          </a:p>
          <a:p>
            <a:pPr marL="342900" indent="-342900">
              <a:buFont typeface="+mj-lt"/>
              <a:buAutoNum type="arabicPeriod"/>
            </a:pPr>
            <a:r>
              <a:rPr lang="en-US" dirty="0" smtClean="0"/>
              <a:t>Country </a:t>
            </a:r>
            <a:r>
              <a:rPr lang="en-US" dirty="0"/>
              <a:t>&amp; </a:t>
            </a:r>
            <a:r>
              <a:rPr lang="en-US" dirty="0" smtClean="0"/>
              <a:t>State</a:t>
            </a:r>
          </a:p>
          <a:p>
            <a:pPr marL="342900" indent="-342900">
              <a:buFont typeface="+mj-lt"/>
              <a:buAutoNum type="arabicPeriod"/>
            </a:pPr>
            <a:r>
              <a:rPr lang="en-US" dirty="0" smtClean="0"/>
              <a:t>Mastering </a:t>
            </a:r>
            <a:r>
              <a:rPr lang="en-US" dirty="0"/>
              <a:t>rules, with condition </a:t>
            </a:r>
            <a:r>
              <a:rPr lang="en-US" dirty="0" smtClean="0"/>
              <a:t>etc.</a:t>
            </a:r>
          </a:p>
          <a:p>
            <a:pPr marL="342900" indent="-342900">
              <a:buFont typeface="+mj-lt"/>
              <a:buAutoNum type="arabicPeriod"/>
            </a:pPr>
            <a:r>
              <a:rPr lang="en-US" dirty="0" smtClean="0"/>
              <a:t>Navigating data </a:t>
            </a:r>
            <a:r>
              <a:rPr lang="en-US" dirty="0"/>
              <a:t>source &amp; master </a:t>
            </a:r>
            <a:r>
              <a:rPr lang="en-US" dirty="0" smtClean="0"/>
              <a:t>records</a:t>
            </a:r>
          </a:p>
          <a:p>
            <a:pPr marL="342900" indent="-342900">
              <a:buFont typeface="+mj-lt"/>
              <a:buAutoNum type="arabicPeriod"/>
            </a:pPr>
            <a:r>
              <a:rPr lang="en-US" dirty="0" smtClean="0"/>
              <a:t>How </a:t>
            </a:r>
            <a:r>
              <a:rPr lang="en-US" dirty="0"/>
              <a:t>to master a </a:t>
            </a:r>
            <a:r>
              <a:rPr lang="en-US" dirty="0" smtClean="0"/>
              <a:t>supplier</a:t>
            </a:r>
          </a:p>
          <a:p>
            <a:pPr marL="342900" indent="-342900">
              <a:buFont typeface="+mj-lt"/>
              <a:buAutoNum type="arabicPeriod"/>
            </a:pPr>
            <a:r>
              <a:rPr lang="en-US" dirty="0" smtClean="0"/>
              <a:t>System import </a:t>
            </a:r>
            <a:r>
              <a:rPr lang="en-US" dirty="0"/>
              <a:t>utility to import templates, roles, workflows, </a:t>
            </a:r>
            <a:r>
              <a:rPr lang="en-US" dirty="0" smtClean="0"/>
              <a:t>etc.</a:t>
            </a:r>
          </a:p>
          <a:p>
            <a:pPr marL="342900" indent="-342900">
              <a:buFont typeface="+mj-lt"/>
              <a:buAutoNum type="arabicPeriod"/>
            </a:pPr>
            <a:r>
              <a:rPr lang="en-US" dirty="0" smtClean="0"/>
              <a:t>How </a:t>
            </a:r>
            <a:r>
              <a:rPr lang="en-US" dirty="0"/>
              <a:t>to create template definitions for </a:t>
            </a:r>
            <a:r>
              <a:rPr lang="en-US" dirty="0" smtClean="0"/>
              <a:t>import</a:t>
            </a:r>
          </a:p>
          <a:p>
            <a:pPr marL="342900" indent="-342900">
              <a:buFont typeface="+mj-lt"/>
              <a:buAutoNum type="arabicPeriod"/>
            </a:pPr>
            <a:r>
              <a:rPr lang="en-US" dirty="0" smtClean="0"/>
              <a:t>Details </a:t>
            </a:r>
            <a:r>
              <a:rPr lang="en-US" dirty="0"/>
              <a:t>on how import works, errors </a:t>
            </a:r>
            <a:r>
              <a:rPr lang="en-US" dirty="0" smtClean="0"/>
              <a:t>etc.</a:t>
            </a:r>
          </a:p>
          <a:p>
            <a:pPr marL="342900" indent="-342900">
              <a:buFont typeface="+mj-lt"/>
              <a:buAutoNum type="arabicPeriod"/>
            </a:pPr>
            <a:r>
              <a:rPr lang="en-US" dirty="0" smtClean="0"/>
              <a:t>Show </a:t>
            </a:r>
            <a:r>
              <a:rPr lang="en-US" dirty="0"/>
              <a:t>examples on import process </a:t>
            </a:r>
            <a:r>
              <a:rPr lang="en-US" dirty="0" smtClean="0"/>
              <a:t>(category, user</a:t>
            </a:r>
            <a:r>
              <a:rPr lang="en-US" dirty="0"/>
              <a:t>, </a:t>
            </a:r>
            <a:r>
              <a:rPr lang="en-US" dirty="0" smtClean="0"/>
              <a:t>supplier</a:t>
            </a:r>
            <a:r>
              <a:rPr lang="en-US" dirty="0" smtClean="0"/>
              <a:t>)</a:t>
            </a:r>
          </a:p>
          <a:p>
            <a:pPr marL="342900" indent="-342900">
              <a:buFont typeface="+mj-lt"/>
              <a:buAutoNum type="arabicPeriod"/>
            </a:pPr>
            <a:r>
              <a:rPr lang="en-US" dirty="0" smtClean="0"/>
              <a:t>Show </a:t>
            </a:r>
            <a:r>
              <a:rPr lang="en-US" dirty="0"/>
              <a:t>groups &amp; roles and its association with </a:t>
            </a:r>
            <a:r>
              <a:rPr lang="en-US" dirty="0" smtClean="0"/>
              <a:t>user</a:t>
            </a:r>
          </a:p>
          <a:p>
            <a:pPr marL="342900" indent="-342900">
              <a:buFont typeface="+mj-lt"/>
              <a:buAutoNum type="arabicPeriod"/>
            </a:pPr>
            <a:r>
              <a:rPr lang="en-US" dirty="0" smtClean="0"/>
              <a:t>Show </a:t>
            </a:r>
            <a:r>
              <a:rPr lang="en-US" dirty="0"/>
              <a:t>user-category, </a:t>
            </a:r>
            <a:r>
              <a:rPr lang="en-US" dirty="0" smtClean="0"/>
              <a:t>user-organization </a:t>
            </a:r>
            <a:r>
              <a:rPr lang="en-US" dirty="0"/>
              <a:t>association</a:t>
            </a:r>
          </a:p>
        </p:txBody>
      </p:sp>
      <p:sp>
        <p:nvSpPr>
          <p:cNvPr id="4" name="Slide Number Placeholder 3"/>
          <p:cNvSpPr>
            <a:spLocks noGrp="1"/>
          </p:cNvSpPr>
          <p:nvPr>
            <p:ph type="sldNum" sz="quarter" idx="10"/>
          </p:nvPr>
        </p:nvSpPr>
        <p:spPr/>
        <p:txBody>
          <a:bodyPr/>
          <a:lstStyle/>
          <a:p>
            <a:fld id="{471D315E-952C-49FA-BFE5-E1E9BF0368E2}" type="slidenum">
              <a:rPr lang="en-US" smtClean="0"/>
              <a:t>2</a:t>
            </a:fld>
            <a:endParaRPr lang="en-US" dirty="0"/>
          </a:p>
        </p:txBody>
      </p:sp>
    </p:spTree>
    <p:extLst>
      <p:ext uri="{BB962C8B-B14F-4D97-AF65-F5344CB8AC3E}">
        <p14:creationId xmlns:p14="http://schemas.microsoft.com/office/powerpoint/2010/main" val="29298683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6</a:t>
            </a:r>
            <a:r>
              <a:rPr lang="en-US" dirty="0" smtClean="0"/>
              <a:t>. Navigating Supplier Records</a:t>
            </a:r>
            <a:endParaRPr lang="en-US" dirty="0"/>
          </a:p>
        </p:txBody>
      </p:sp>
      <p:sp>
        <p:nvSpPr>
          <p:cNvPr id="5" name="Text Placeholder 4"/>
          <p:cNvSpPr>
            <a:spLocks noGrp="1"/>
          </p:cNvSpPr>
          <p:nvPr>
            <p:ph type="body" idx="1"/>
          </p:nvPr>
        </p:nvSpPr>
        <p:spPr/>
        <p:txBody>
          <a:bodyPr/>
          <a:lstStyle/>
          <a:p>
            <a:r>
              <a:rPr lang="en-US" dirty="0" smtClean="0"/>
              <a:t>How to…</a:t>
            </a:r>
            <a:endParaRPr lang="en-US" dirty="0"/>
          </a:p>
        </p:txBody>
      </p:sp>
      <p:sp>
        <p:nvSpPr>
          <p:cNvPr id="2" name="Slide Number Placeholder 1"/>
          <p:cNvSpPr>
            <a:spLocks noGrp="1"/>
          </p:cNvSpPr>
          <p:nvPr>
            <p:ph type="sldNum" sz="quarter" idx="10"/>
          </p:nvPr>
        </p:nvSpPr>
        <p:spPr/>
        <p:txBody>
          <a:bodyPr/>
          <a:lstStyle/>
          <a:p>
            <a:fld id="{471D315E-952C-49FA-BFE5-E1E9BF0368E2}" type="slidenum">
              <a:rPr lang="en-US" smtClean="0"/>
              <a:t>20</a:t>
            </a:fld>
            <a:endParaRPr lang="en-US" dirty="0"/>
          </a:p>
        </p:txBody>
      </p:sp>
    </p:spTree>
    <p:extLst>
      <p:ext uri="{BB962C8B-B14F-4D97-AF65-F5344CB8AC3E}">
        <p14:creationId xmlns:p14="http://schemas.microsoft.com/office/powerpoint/2010/main" val="30669526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Demonstration</a:t>
            </a:r>
            <a:endParaRPr lang="en-US" dirty="0"/>
          </a:p>
        </p:txBody>
      </p:sp>
      <p:sp>
        <p:nvSpPr>
          <p:cNvPr id="4" name="Slide Number Placeholder 3"/>
          <p:cNvSpPr>
            <a:spLocks noGrp="1"/>
          </p:cNvSpPr>
          <p:nvPr>
            <p:ph type="sldNum" sz="quarter" idx="10"/>
          </p:nvPr>
        </p:nvSpPr>
        <p:spPr/>
        <p:txBody>
          <a:bodyPr/>
          <a:lstStyle/>
          <a:p>
            <a:fld id="{471D315E-952C-49FA-BFE5-E1E9BF0368E2}" type="slidenum">
              <a:rPr lang="en-US" smtClean="0"/>
              <a:t>21</a:t>
            </a:fld>
            <a:endParaRPr lang="en-US"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19333" y="1225105"/>
            <a:ext cx="4505334" cy="4407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84597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7. Master a Supplier</a:t>
            </a:r>
            <a:endParaRPr lang="en-US" dirty="0"/>
          </a:p>
        </p:txBody>
      </p:sp>
      <p:sp>
        <p:nvSpPr>
          <p:cNvPr id="5" name="Text Placeholder 4"/>
          <p:cNvSpPr>
            <a:spLocks noGrp="1"/>
          </p:cNvSpPr>
          <p:nvPr>
            <p:ph type="body" idx="1"/>
          </p:nvPr>
        </p:nvSpPr>
        <p:spPr/>
        <p:txBody>
          <a:bodyPr/>
          <a:lstStyle/>
          <a:p>
            <a:r>
              <a:rPr lang="en-US" dirty="0" smtClean="0"/>
              <a:t>How to…</a:t>
            </a:r>
            <a:endParaRPr lang="en-US" dirty="0"/>
          </a:p>
        </p:txBody>
      </p:sp>
      <p:sp>
        <p:nvSpPr>
          <p:cNvPr id="2" name="Slide Number Placeholder 1"/>
          <p:cNvSpPr>
            <a:spLocks noGrp="1"/>
          </p:cNvSpPr>
          <p:nvPr>
            <p:ph type="sldNum" sz="quarter" idx="10"/>
          </p:nvPr>
        </p:nvSpPr>
        <p:spPr/>
        <p:txBody>
          <a:bodyPr/>
          <a:lstStyle/>
          <a:p>
            <a:fld id="{471D315E-952C-49FA-BFE5-E1E9BF0368E2}" type="slidenum">
              <a:rPr lang="en-US" smtClean="0"/>
              <a:t>22</a:t>
            </a:fld>
            <a:endParaRPr lang="en-US" dirty="0"/>
          </a:p>
        </p:txBody>
      </p:sp>
    </p:spTree>
    <p:extLst>
      <p:ext uri="{BB962C8B-B14F-4D97-AF65-F5344CB8AC3E}">
        <p14:creationId xmlns:p14="http://schemas.microsoft.com/office/powerpoint/2010/main" val="27332724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4762213" y="4343400"/>
            <a:ext cx="2887387"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a:bodyPr>
          <a:lstStyle>
            <a:lvl1pPr marL="173038" indent="-173038" algn="l" rtl="0" eaLnBrk="1" fontAlgn="base" hangingPunct="1">
              <a:spcBef>
                <a:spcPct val="50000"/>
              </a:spcBef>
              <a:spcAft>
                <a:spcPct val="0"/>
              </a:spcAft>
              <a:buClr>
                <a:schemeClr val="tx1"/>
              </a:buClr>
              <a:buFont typeface="Wingdings" pitchFamily="2" charset="2"/>
              <a:buChar char="§"/>
              <a:defRPr sz="1600">
                <a:solidFill>
                  <a:schemeClr val="tx1"/>
                </a:solidFill>
                <a:latin typeface="Calibri"/>
                <a:ea typeface="MS PGothic" pitchFamily="34" charset="-128"/>
                <a:cs typeface="Calibri"/>
              </a:defRPr>
            </a:lvl1pPr>
            <a:lvl2pPr marL="509588" indent="-163513" algn="l" rtl="0" eaLnBrk="1" fontAlgn="base" hangingPunct="1">
              <a:spcBef>
                <a:spcPct val="0"/>
              </a:spcBef>
              <a:spcAft>
                <a:spcPct val="0"/>
              </a:spcAft>
              <a:buClr>
                <a:schemeClr val="tx1"/>
              </a:buClr>
              <a:buFont typeface="Arial" pitchFamily="34" charset="0"/>
              <a:buChar char="–"/>
              <a:defRPr sz="1600">
                <a:solidFill>
                  <a:schemeClr val="tx1"/>
                </a:solidFill>
                <a:latin typeface="Calibri"/>
                <a:ea typeface="MS PGothic" pitchFamily="34" charset="-128"/>
                <a:cs typeface="Calibri"/>
              </a:defRPr>
            </a:lvl2pPr>
            <a:lvl3pPr marL="855663" indent="-173038" algn="l" rtl="0" eaLnBrk="1" fontAlgn="base" hangingPunct="1">
              <a:spcBef>
                <a:spcPct val="0"/>
              </a:spcBef>
              <a:spcAft>
                <a:spcPct val="0"/>
              </a:spcAft>
              <a:buClr>
                <a:schemeClr val="tx1"/>
              </a:buClr>
              <a:buChar char="•"/>
              <a:defRPr sz="1600">
                <a:solidFill>
                  <a:schemeClr val="tx1"/>
                </a:solidFill>
                <a:latin typeface="Calibri"/>
                <a:ea typeface="MS PGothic" pitchFamily="34" charset="-128"/>
                <a:cs typeface="Calibri"/>
              </a:defRPr>
            </a:lvl3pPr>
            <a:lvl4pPr marL="1203325" indent="-173038" algn="l" rtl="0" eaLnBrk="1" fontAlgn="base" hangingPunct="1">
              <a:spcBef>
                <a:spcPct val="20000"/>
              </a:spcBef>
              <a:spcAft>
                <a:spcPct val="0"/>
              </a:spcAft>
              <a:buClr>
                <a:schemeClr val="bg1"/>
              </a:buClr>
              <a:buChar char="–"/>
              <a:defRPr sz="1600">
                <a:solidFill>
                  <a:schemeClr val="bg1"/>
                </a:solidFill>
                <a:latin typeface="Calibri"/>
                <a:ea typeface="MS PGothic" pitchFamily="34" charset="-128"/>
                <a:cs typeface="Calibri"/>
              </a:defRPr>
            </a:lvl4pPr>
            <a:lvl5pPr marL="1539875" indent="-163513" algn="l" rtl="0" eaLnBrk="1" fontAlgn="base" hangingPunct="1">
              <a:spcBef>
                <a:spcPct val="20000"/>
              </a:spcBef>
              <a:spcAft>
                <a:spcPct val="0"/>
              </a:spcAft>
              <a:buClr>
                <a:schemeClr val="bg1"/>
              </a:buClr>
              <a:buChar char="»"/>
              <a:defRPr sz="1600">
                <a:solidFill>
                  <a:schemeClr val="bg1"/>
                </a:solidFill>
                <a:latin typeface="Calibri"/>
                <a:ea typeface="MS PGothic" pitchFamily="34" charset="-128"/>
                <a:cs typeface="Calibri"/>
              </a:defRPr>
            </a:lvl5pPr>
            <a:lvl6pPr marL="1997075" indent="-163513" algn="l" rtl="0" eaLnBrk="1" fontAlgn="base" hangingPunct="1">
              <a:spcBef>
                <a:spcPct val="20000"/>
              </a:spcBef>
              <a:spcAft>
                <a:spcPct val="0"/>
              </a:spcAft>
              <a:buClr>
                <a:schemeClr val="bg1"/>
              </a:buClr>
              <a:buChar char="»"/>
              <a:defRPr sz="1600">
                <a:solidFill>
                  <a:schemeClr val="bg1"/>
                </a:solidFill>
                <a:latin typeface="+mn-lt"/>
              </a:defRPr>
            </a:lvl6pPr>
            <a:lvl7pPr marL="2454275" indent="-163513" algn="l" rtl="0" eaLnBrk="1" fontAlgn="base" hangingPunct="1">
              <a:spcBef>
                <a:spcPct val="20000"/>
              </a:spcBef>
              <a:spcAft>
                <a:spcPct val="0"/>
              </a:spcAft>
              <a:buClr>
                <a:schemeClr val="bg1"/>
              </a:buClr>
              <a:buChar char="»"/>
              <a:defRPr sz="1600">
                <a:solidFill>
                  <a:schemeClr val="bg1"/>
                </a:solidFill>
                <a:latin typeface="+mn-lt"/>
              </a:defRPr>
            </a:lvl7pPr>
            <a:lvl8pPr marL="2911475" indent="-163513" algn="l" rtl="0" eaLnBrk="1" fontAlgn="base" hangingPunct="1">
              <a:spcBef>
                <a:spcPct val="20000"/>
              </a:spcBef>
              <a:spcAft>
                <a:spcPct val="0"/>
              </a:spcAft>
              <a:buClr>
                <a:schemeClr val="bg1"/>
              </a:buClr>
              <a:buChar char="»"/>
              <a:defRPr sz="1600">
                <a:solidFill>
                  <a:schemeClr val="bg1"/>
                </a:solidFill>
                <a:latin typeface="+mn-lt"/>
              </a:defRPr>
            </a:lvl8pPr>
            <a:lvl9pPr marL="3368675" indent="-163513" algn="l" rtl="0" eaLnBrk="1" fontAlgn="base" hangingPunct="1">
              <a:spcBef>
                <a:spcPct val="20000"/>
              </a:spcBef>
              <a:spcAft>
                <a:spcPct val="0"/>
              </a:spcAft>
              <a:buClr>
                <a:schemeClr val="bg1"/>
              </a:buClr>
              <a:buChar char="»"/>
              <a:defRPr sz="1600">
                <a:solidFill>
                  <a:schemeClr val="bg1"/>
                </a:solidFill>
                <a:latin typeface="+mn-lt"/>
              </a:defRPr>
            </a:lvl9pPr>
          </a:lstStyle>
          <a:p>
            <a:pPr lvl="0"/>
            <a:r>
              <a:rPr lang="en-US" dirty="0" smtClean="0">
                <a:latin typeface="Calibri" pitchFamily="34" charset="0"/>
                <a:cs typeface="Calibri" pitchFamily="34" charset="0"/>
              </a:rPr>
              <a:t>Note</a:t>
            </a:r>
          </a:p>
          <a:p>
            <a:pPr lvl="1"/>
            <a:r>
              <a:rPr lang="en-US" dirty="0" smtClean="0">
                <a:latin typeface="Calibri" pitchFamily="34" charset="0"/>
                <a:cs typeface="Calibri" pitchFamily="34" charset="0"/>
              </a:rPr>
              <a:t>We have </a:t>
            </a:r>
            <a:r>
              <a:rPr lang="en-US" dirty="0">
                <a:latin typeface="Calibri" pitchFamily="34" charset="0"/>
                <a:cs typeface="Calibri" pitchFamily="34" charset="0"/>
              </a:rPr>
              <a:t>the user navigate to </a:t>
            </a:r>
            <a:r>
              <a:rPr lang="en-US" dirty="0" smtClean="0">
                <a:latin typeface="Calibri" pitchFamily="34" charset="0"/>
                <a:cs typeface="Calibri" pitchFamily="34" charset="0"/>
              </a:rPr>
              <a:t>the Closest Matches  tab during mastering so </a:t>
            </a:r>
            <a:r>
              <a:rPr lang="en-US" dirty="0">
                <a:latin typeface="Calibri" pitchFamily="34" charset="0"/>
                <a:cs typeface="Calibri" pitchFamily="34" charset="0"/>
              </a:rPr>
              <a:t>they are made aware that there are possible </a:t>
            </a:r>
            <a:r>
              <a:rPr lang="en-US" dirty="0" smtClean="0">
                <a:latin typeface="Calibri" pitchFamily="34" charset="0"/>
                <a:cs typeface="Calibri" pitchFamily="34" charset="0"/>
              </a:rPr>
              <a:t>closely existing records </a:t>
            </a:r>
            <a:r>
              <a:rPr lang="en-US" dirty="0">
                <a:latin typeface="Calibri" pitchFamily="34" charset="0"/>
                <a:cs typeface="Calibri" pitchFamily="34" charset="0"/>
              </a:rPr>
              <a:t>in the system</a:t>
            </a:r>
          </a:p>
        </p:txBody>
      </p:sp>
      <p:pic>
        <p:nvPicPr>
          <p:cNvPr id="1029" name="Picture 5" descr="C:\Users\IBM_ADMIN\AppData\Local\Microsoft\Windows\Temporary Internet Files\Content.IE5\9B3A1HEB\MC900432526[1].png"/>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4572000" y="4842018"/>
            <a:ext cx="763066" cy="1034662"/>
          </a:xfrm>
          <a:prstGeom prst="rect">
            <a:avLst/>
          </a:prstGeom>
          <a:noFill/>
          <a:effectLst>
            <a:outerShdw blurRad="50800" dist="50800" dir="5400000" algn="ctr" rotWithShape="0">
              <a:srgbClr val="000000">
                <a:alpha val="28000"/>
              </a:srgbClr>
            </a:outerShdw>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0000"/>
          </a:bodyPr>
          <a:lstStyle/>
          <a:p>
            <a:r>
              <a:rPr lang="en-US" sz="3200" dirty="0" smtClean="0"/>
              <a:t>VSM – </a:t>
            </a:r>
            <a:r>
              <a:rPr lang="en-US" sz="3200" dirty="0"/>
              <a:t>How to…</a:t>
            </a:r>
            <a:br>
              <a:rPr lang="en-US" sz="3200" dirty="0"/>
            </a:br>
            <a:r>
              <a:rPr lang="en-US" sz="3200" dirty="0"/>
              <a:t>	</a:t>
            </a:r>
            <a:r>
              <a:rPr lang="en-US" sz="3200" dirty="0" smtClean="0"/>
              <a:t>Master a Supplier</a:t>
            </a:r>
            <a:endParaRPr lang="en-US" sz="3200" dirty="0"/>
          </a:p>
        </p:txBody>
      </p:sp>
      <p:sp>
        <p:nvSpPr>
          <p:cNvPr id="3" name="Content Placeholder 2"/>
          <p:cNvSpPr>
            <a:spLocks noGrp="1"/>
          </p:cNvSpPr>
          <p:nvPr>
            <p:ph idx="1"/>
          </p:nvPr>
        </p:nvSpPr>
        <p:spPr>
          <a:xfrm>
            <a:off x="182563" y="1295400"/>
            <a:ext cx="4008437" cy="5059363"/>
          </a:xfrm>
        </p:spPr>
        <p:txBody>
          <a:bodyPr>
            <a:normAutofit lnSpcReduction="10000"/>
          </a:bodyPr>
          <a:lstStyle/>
          <a:p>
            <a:r>
              <a:rPr lang="en-US" b="1" dirty="0"/>
              <a:t>Why </a:t>
            </a:r>
            <a:r>
              <a:rPr lang="en-US" b="1" dirty="0" smtClean="0"/>
              <a:t>Master with one record</a:t>
            </a:r>
            <a:r>
              <a:rPr lang="en-US" dirty="0" smtClean="0"/>
              <a:t>:</a:t>
            </a:r>
          </a:p>
          <a:p>
            <a:pPr lvl="1"/>
            <a:r>
              <a:rPr lang="en-US" b="1" i="1" dirty="0" smtClean="0"/>
              <a:t>Do </a:t>
            </a:r>
            <a:r>
              <a:rPr lang="en-US" b="1" i="1" dirty="0"/>
              <a:t>this so that the same record is sent to all the applications where it doesn’t exist</a:t>
            </a:r>
          </a:p>
          <a:p>
            <a:endParaRPr lang="en-US" dirty="0" smtClean="0"/>
          </a:p>
          <a:p>
            <a:r>
              <a:rPr lang="en-US" dirty="0" smtClean="0"/>
              <a:t>Create a master record from one un-mastered source record</a:t>
            </a:r>
          </a:p>
          <a:p>
            <a:pPr lvl="1"/>
            <a:r>
              <a:rPr lang="en-US" dirty="0" smtClean="0"/>
              <a:t>Create a record in each data source</a:t>
            </a:r>
          </a:p>
          <a:p>
            <a:pPr lvl="2"/>
            <a:r>
              <a:rPr lang="en-US" dirty="0" smtClean="0"/>
              <a:t>Each record is </a:t>
            </a:r>
            <a:r>
              <a:rPr lang="en-US" b="1" i="1" dirty="0" smtClean="0"/>
              <a:t>linked</a:t>
            </a:r>
            <a:r>
              <a:rPr lang="en-US" dirty="0" smtClean="0"/>
              <a:t> to the same master </a:t>
            </a:r>
          </a:p>
          <a:p>
            <a:r>
              <a:rPr lang="en-US" dirty="0" smtClean="0"/>
              <a:t>Occurs manually or automatically</a:t>
            </a:r>
          </a:p>
          <a:p>
            <a:r>
              <a:rPr lang="en-US" dirty="0"/>
              <a:t>The record contains </a:t>
            </a:r>
            <a:r>
              <a:rPr lang="en-US" dirty="0" smtClean="0"/>
              <a:t>the </a:t>
            </a:r>
            <a:r>
              <a:rPr lang="en-US" dirty="0"/>
              <a:t>pre-defined list of </a:t>
            </a:r>
            <a:r>
              <a:rPr lang="en-US" b="1" dirty="0"/>
              <a:t>“</a:t>
            </a:r>
            <a:r>
              <a:rPr lang="en-US" b="1" i="1" dirty="0"/>
              <a:t>Golden Attributes</a:t>
            </a:r>
            <a:r>
              <a:rPr lang="en-US" b="1" dirty="0"/>
              <a:t>”</a:t>
            </a:r>
          </a:p>
          <a:p>
            <a:pPr lvl="1"/>
            <a:r>
              <a:rPr lang="en-US" dirty="0"/>
              <a:t>Replicated in all attached applications (see attached spreadsheet for application details of what fields are replicated)</a:t>
            </a:r>
          </a:p>
          <a:p>
            <a:pPr lvl="1"/>
            <a:r>
              <a:rPr lang="en-US" dirty="0"/>
              <a:t>No ability to add additional </a:t>
            </a:r>
            <a:r>
              <a:rPr lang="en-US" i="1" dirty="0"/>
              <a:t>replicated </a:t>
            </a:r>
            <a:r>
              <a:rPr lang="en-US" dirty="0" smtClean="0"/>
              <a:t>attributes</a:t>
            </a:r>
          </a:p>
        </p:txBody>
      </p:sp>
      <p:graphicFrame>
        <p:nvGraphicFramePr>
          <p:cNvPr id="6" name="Object 5"/>
          <p:cNvGraphicFramePr>
            <a:graphicFrameLocks noChangeAspect="1"/>
          </p:cNvGraphicFramePr>
          <p:nvPr>
            <p:extLst>
              <p:ext uri="{D42A27DB-BD31-4B8C-83A1-F6EECF244321}">
                <p14:modId xmlns:p14="http://schemas.microsoft.com/office/powerpoint/2010/main" val="3554701430"/>
              </p:ext>
            </p:extLst>
          </p:nvPr>
        </p:nvGraphicFramePr>
        <p:xfrm>
          <a:off x="1905000" y="5786437"/>
          <a:ext cx="914400" cy="771525"/>
        </p:xfrm>
        <a:graphic>
          <a:graphicData uri="http://schemas.openxmlformats.org/presentationml/2006/ole">
            <mc:AlternateContent xmlns:mc="http://schemas.openxmlformats.org/markup-compatibility/2006">
              <mc:Choice xmlns:v="urn:schemas-microsoft-com:vml" Requires="v">
                <p:oleObj spid="_x0000_s4122" name="Worksheet" showAsIcon="1" r:id="rId5" imgW="914400" imgH="771480" progId="Excel.Sheet.12">
                  <p:embed/>
                </p:oleObj>
              </mc:Choice>
              <mc:Fallback>
                <p:oleObj name="Worksheet" showAsIcon="1" r:id="rId5" imgW="914400" imgH="771480" progId="Excel.Sheet.12">
                  <p:embed/>
                  <p:pic>
                    <p:nvPicPr>
                      <p:cNvPr id="0" name=""/>
                      <p:cNvPicPr/>
                      <p:nvPr/>
                    </p:nvPicPr>
                    <p:blipFill>
                      <a:blip r:embed="rId6"/>
                      <a:stretch>
                        <a:fillRect/>
                      </a:stretch>
                    </p:blipFill>
                    <p:spPr>
                      <a:xfrm>
                        <a:off x="1905000" y="5786437"/>
                        <a:ext cx="914400" cy="771525"/>
                      </a:xfrm>
                      <a:prstGeom prst="rect">
                        <a:avLst/>
                      </a:prstGeom>
                    </p:spPr>
                  </p:pic>
                </p:oleObj>
              </mc:Fallback>
            </mc:AlternateContent>
          </a:graphicData>
        </a:graphic>
      </p:graphicFrame>
      <p:pic>
        <p:nvPicPr>
          <p:cNvPr id="12" name="Picture 2" descr="C:\Documents and Settings\Administrator\Desktop\IBM_Smarter Commerce_Icon_vFIN_0303201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49600" y="4773937"/>
            <a:ext cx="1113959" cy="1089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p:cNvSpPr txBox="1">
            <a:spLocks/>
          </p:cNvSpPr>
          <p:nvPr/>
        </p:nvSpPr>
        <p:spPr bwMode="auto">
          <a:xfrm>
            <a:off x="7543800" y="5840737"/>
            <a:ext cx="132556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1" fontAlgn="base" hangingPunct="1">
              <a:lnSpc>
                <a:spcPct val="90000"/>
              </a:lnSpc>
              <a:spcBef>
                <a:spcPct val="0"/>
              </a:spcBef>
              <a:spcAft>
                <a:spcPct val="0"/>
              </a:spcAft>
              <a:defRPr sz="4400" b="1">
                <a:solidFill>
                  <a:schemeClr val="accent1"/>
                </a:solidFill>
                <a:latin typeface="Calibri" charset="0"/>
                <a:ea typeface="MS PGothic" pitchFamily="34" charset="-128"/>
                <a:cs typeface="+mj-cs"/>
              </a:defRPr>
            </a:lvl1pPr>
            <a:lvl2pPr algn="l" rtl="0" eaLnBrk="1" fontAlgn="base" hangingPunct="1">
              <a:lnSpc>
                <a:spcPct val="90000"/>
              </a:lnSpc>
              <a:spcBef>
                <a:spcPct val="0"/>
              </a:spcBef>
              <a:spcAft>
                <a:spcPct val="0"/>
              </a:spcAft>
              <a:defRPr sz="4400" b="1">
                <a:solidFill>
                  <a:schemeClr val="accent1"/>
                </a:solidFill>
                <a:latin typeface="Calibri" charset="0"/>
                <a:ea typeface="MS PGothic" pitchFamily="34" charset="-128"/>
              </a:defRPr>
            </a:lvl2pPr>
            <a:lvl3pPr algn="l" rtl="0" eaLnBrk="1" fontAlgn="base" hangingPunct="1">
              <a:lnSpc>
                <a:spcPct val="90000"/>
              </a:lnSpc>
              <a:spcBef>
                <a:spcPct val="0"/>
              </a:spcBef>
              <a:spcAft>
                <a:spcPct val="0"/>
              </a:spcAft>
              <a:defRPr sz="4400" b="1">
                <a:solidFill>
                  <a:schemeClr val="accent1"/>
                </a:solidFill>
                <a:latin typeface="Calibri" charset="0"/>
                <a:ea typeface="MS PGothic" pitchFamily="34" charset="-128"/>
              </a:defRPr>
            </a:lvl3pPr>
            <a:lvl4pPr algn="l" rtl="0" eaLnBrk="1" fontAlgn="base" hangingPunct="1">
              <a:lnSpc>
                <a:spcPct val="90000"/>
              </a:lnSpc>
              <a:spcBef>
                <a:spcPct val="0"/>
              </a:spcBef>
              <a:spcAft>
                <a:spcPct val="0"/>
              </a:spcAft>
              <a:defRPr sz="4400" b="1">
                <a:solidFill>
                  <a:schemeClr val="accent1"/>
                </a:solidFill>
                <a:latin typeface="Calibri" charset="0"/>
                <a:ea typeface="MS PGothic" pitchFamily="34" charset="-128"/>
              </a:defRPr>
            </a:lvl4pPr>
            <a:lvl5pPr algn="l" rtl="0" eaLnBrk="1" fontAlgn="base" hangingPunct="1">
              <a:lnSpc>
                <a:spcPct val="90000"/>
              </a:lnSpc>
              <a:spcBef>
                <a:spcPct val="0"/>
              </a:spcBef>
              <a:spcAft>
                <a:spcPct val="0"/>
              </a:spcAft>
              <a:defRPr sz="4400" b="1">
                <a:solidFill>
                  <a:schemeClr val="accent1"/>
                </a:solidFill>
                <a:latin typeface="Calibri" charset="0"/>
                <a:ea typeface="MS PGothic" pitchFamily="34" charset="-128"/>
              </a:defRPr>
            </a:lvl5pPr>
            <a:lvl6pPr marL="457200" algn="l" rtl="0" eaLnBrk="1" fontAlgn="base" hangingPunct="1">
              <a:lnSpc>
                <a:spcPct val="90000"/>
              </a:lnSpc>
              <a:spcBef>
                <a:spcPct val="0"/>
              </a:spcBef>
              <a:spcAft>
                <a:spcPct val="0"/>
              </a:spcAft>
              <a:defRPr sz="2200">
                <a:solidFill>
                  <a:schemeClr val="hlink"/>
                </a:solidFill>
                <a:latin typeface="Arial" charset="0"/>
              </a:defRPr>
            </a:lvl6pPr>
            <a:lvl7pPr marL="914400" algn="l" rtl="0" eaLnBrk="1" fontAlgn="base" hangingPunct="1">
              <a:lnSpc>
                <a:spcPct val="90000"/>
              </a:lnSpc>
              <a:spcBef>
                <a:spcPct val="0"/>
              </a:spcBef>
              <a:spcAft>
                <a:spcPct val="0"/>
              </a:spcAft>
              <a:defRPr sz="2200">
                <a:solidFill>
                  <a:schemeClr val="hlink"/>
                </a:solidFill>
                <a:latin typeface="Arial" charset="0"/>
              </a:defRPr>
            </a:lvl7pPr>
            <a:lvl8pPr marL="1371600" algn="l" rtl="0" eaLnBrk="1" fontAlgn="base" hangingPunct="1">
              <a:lnSpc>
                <a:spcPct val="90000"/>
              </a:lnSpc>
              <a:spcBef>
                <a:spcPct val="0"/>
              </a:spcBef>
              <a:spcAft>
                <a:spcPct val="0"/>
              </a:spcAft>
              <a:defRPr sz="2200">
                <a:solidFill>
                  <a:schemeClr val="hlink"/>
                </a:solidFill>
                <a:latin typeface="Arial" charset="0"/>
              </a:defRPr>
            </a:lvl8pPr>
            <a:lvl9pPr marL="1828800" algn="l" rtl="0" eaLnBrk="1" fontAlgn="base" hangingPunct="1">
              <a:lnSpc>
                <a:spcPct val="90000"/>
              </a:lnSpc>
              <a:spcBef>
                <a:spcPct val="0"/>
              </a:spcBef>
              <a:spcAft>
                <a:spcPct val="0"/>
              </a:spcAft>
              <a:defRPr sz="2200">
                <a:solidFill>
                  <a:schemeClr val="hlink"/>
                </a:solidFill>
                <a:latin typeface="Arial" charset="0"/>
              </a:defRPr>
            </a:lvl9pPr>
          </a:lstStyle>
          <a:p>
            <a:pPr algn="ctr"/>
            <a:r>
              <a:rPr lang="en-US" sz="3200" dirty="0" smtClean="0">
                <a:solidFill>
                  <a:srgbClr val="FFC000"/>
                </a:solidFill>
              </a:rPr>
              <a:t>DEMO</a:t>
            </a:r>
            <a:endParaRPr lang="en-US" sz="3200" dirty="0">
              <a:solidFill>
                <a:srgbClr val="FFC000"/>
              </a:solidFill>
            </a:endParaRPr>
          </a:p>
        </p:txBody>
      </p:sp>
      <p:pic>
        <p:nvPicPr>
          <p:cNvPr id="10"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437537" y="1383103"/>
            <a:ext cx="4488359" cy="2403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46820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VSM – How to…</a:t>
            </a:r>
            <a:br>
              <a:rPr lang="en-US" sz="3200" dirty="0"/>
            </a:br>
            <a:r>
              <a:rPr lang="en-US" sz="3200" dirty="0"/>
              <a:t>	Master a Supplier</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1206260"/>
            <a:ext cx="5410200" cy="413265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2978" y="2667000"/>
            <a:ext cx="5137671" cy="391441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2"/>
          <p:cNvSpPr txBox="1">
            <a:spLocks/>
          </p:cNvSpPr>
          <p:nvPr/>
        </p:nvSpPr>
        <p:spPr bwMode="auto">
          <a:xfrm>
            <a:off x="161925" y="1219200"/>
            <a:ext cx="2581275"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173038" indent="-173038" algn="l" rtl="0" eaLnBrk="1" fontAlgn="base" hangingPunct="1">
              <a:spcBef>
                <a:spcPct val="50000"/>
              </a:spcBef>
              <a:spcAft>
                <a:spcPct val="0"/>
              </a:spcAft>
              <a:buClr>
                <a:schemeClr val="tx1"/>
              </a:buClr>
              <a:buFont typeface="Wingdings" pitchFamily="2" charset="2"/>
              <a:buChar char="§"/>
              <a:defRPr sz="1600">
                <a:solidFill>
                  <a:schemeClr val="tx1"/>
                </a:solidFill>
                <a:latin typeface="Calibri"/>
                <a:ea typeface="MS PGothic" pitchFamily="34" charset="-128"/>
                <a:cs typeface="Calibri"/>
              </a:defRPr>
            </a:lvl1pPr>
            <a:lvl2pPr marL="509588" indent="-163513" algn="l" rtl="0" eaLnBrk="1" fontAlgn="base" hangingPunct="1">
              <a:spcBef>
                <a:spcPct val="0"/>
              </a:spcBef>
              <a:spcAft>
                <a:spcPct val="0"/>
              </a:spcAft>
              <a:buClr>
                <a:schemeClr val="tx1"/>
              </a:buClr>
              <a:buFont typeface="Arial" pitchFamily="34" charset="0"/>
              <a:buChar char="–"/>
              <a:defRPr sz="1600">
                <a:solidFill>
                  <a:schemeClr val="tx1"/>
                </a:solidFill>
                <a:latin typeface="Calibri"/>
                <a:ea typeface="MS PGothic" pitchFamily="34" charset="-128"/>
                <a:cs typeface="Calibri"/>
              </a:defRPr>
            </a:lvl2pPr>
            <a:lvl3pPr marL="855663" indent="-173038" algn="l" rtl="0" eaLnBrk="1" fontAlgn="base" hangingPunct="1">
              <a:spcBef>
                <a:spcPct val="0"/>
              </a:spcBef>
              <a:spcAft>
                <a:spcPct val="0"/>
              </a:spcAft>
              <a:buClr>
                <a:schemeClr val="tx1"/>
              </a:buClr>
              <a:buChar char="•"/>
              <a:defRPr sz="1600">
                <a:solidFill>
                  <a:schemeClr val="tx1"/>
                </a:solidFill>
                <a:latin typeface="Calibri"/>
                <a:ea typeface="MS PGothic" pitchFamily="34" charset="-128"/>
                <a:cs typeface="Calibri"/>
              </a:defRPr>
            </a:lvl3pPr>
            <a:lvl4pPr marL="1203325" indent="-173038" algn="l" rtl="0" eaLnBrk="1" fontAlgn="base" hangingPunct="1">
              <a:spcBef>
                <a:spcPct val="20000"/>
              </a:spcBef>
              <a:spcAft>
                <a:spcPct val="0"/>
              </a:spcAft>
              <a:buClr>
                <a:schemeClr val="bg1"/>
              </a:buClr>
              <a:buChar char="–"/>
              <a:defRPr sz="1600">
                <a:solidFill>
                  <a:schemeClr val="bg1"/>
                </a:solidFill>
                <a:latin typeface="Calibri"/>
                <a:ea typeface="MS PGothic" pitchFamily="34" charset="-128"/>
                <a:cs typeface="Calibri"/>
              </a:defRPr>
            </a:lvl4pPr>
            <a:lvl5pPr marL="1539875" indent="-163513" algn="l" rtl="0" eaLnBrk="1" fontAlgn="base" hangingPunct="1">
              <a:spcBef>
                <a:spcPct val="20000"/>
              </a:spcBef>
              <a:spcAft>
                <a:spcPct val="0"/>
              </a:spcAft>
              <a:buClr>
                <a:schemeClr val="bg1"/>
              </a:buClr>
              <a:buChar char="»"/>
              <a:defRPr sz="1600">
                <a:solidFill>
                  <a:schemeClr val="bg1"/>
                </a:solidFill>
                <a:latin typeface="Calibri"/>
                <a:ea typeface="MS PGothic" pitchFamily="34" charset="-128"/>
                <a:cs typeface="Calibri"/>
              </a:defRPr>
            </a:lvl5pPr>
            <a:lvl6pPr marL="1997075" indent="-163513" algn="l" rtl="0" eaLnBrk="1" fontAlgn="base" hangingPunct="1">
              <a:spcBef>
                <a:spcPct val="20000"/>
              </a:spcBef>
              <a:spcAft>
                <a:spcPct val="0"/>
              </a:spcAft>
              <a:buClr>
                <a:schemeClr val="bg1"/>
              </a:buClr>
              <a:buChar char="»"/>
              <a:defRPr sz="1600">
                <a:solidFill>
                  <a:schemeClr val="bg1"/>
                </a:solidFill>
                <a:latin typeface="+mn-lt"/>
              </a:defRPr>
            </a:lvl6pPr>
            <a:lvl7pPr marL="2454275" indent="-163513" algn="l" rtl="0" eaLnBrk="1" fontAlgn="base" hangingPunct="1">
              <a:spcBef>
                <a:spcPct val="20000"/>
              </a:spcBef>
              <a:spcAft>
                <a:spcPct val="0"/>
              </a:spcAft>
              <a:buClr>
                <a:schemeClr val="bg1"/>
              </a:buClr>
              <a:buChar char="»"/>
              <a:defRPr sz="1600">
                <a:solidFill>
                  <a:schemeClr val="bg1"/>
                </a:solidFill>
                <a:latin typeface="+mn-lt"/>
              </a:defRPr>
            </a:lvl7pPr>
            <a:lvl8pPr marL="2911475" indent="-163513" algn="l" rtl="0" eaLnBrk="1" fontAlgn="base" hangingPunct="1">
              <a:spcBef>
                <a:spcPct val="20000"/>
              </a:spcBef>
              <a:spcAft>
                <a:spcPct val="0"/>
              </a:spcAft>
              <a:buClr>
                <a:schemeClr val="bg1"/>
              </a:buClr>
              <a:buChar char="»"/>
              <a:defRPr sz="1600">
                <a:solidFill>
                  <a:schemeClr val="bg1"/>
                </a:solidFill>
                <a:latin typeface="+mn-lt"/>
              </a:defRPr>
            </a:lvl8pPr>
            <a:lvl9pPr marL="3368675" indent="-163513" algn="l" rtl="0" eaLnBrk="1" fontAlgn="base" hangingPunct="1">
              <a:spcBef>
                <a:spcPct val="20000"/>
              </a:spcBef>
              <a:spcAft>
                <a:spcPct val="0"/>
              </a:spcAft>
              <a:buClr>
                <a:schemeClr val="bg1"/>
              </a:buClr>
              <a:buChar char="»"/>
              <a:defRPr sz="1600">
                <a:solidFill>
                  <a:schemeClr val="bg1"/>
                </a:solidFill>
                <a:latin typeface="+mn-lt"/>
              </a:defRPr>
            </a:lvl9pPr>
          </a:lstStyle>
          <a:p>
            <a:r>
              <a:rPr lang="de-DE" dirty="0" smtClean="0"/>
              <a:t>Locate the desired record</a:t>
            </a:r>
          </a:p>
          <a:p>
            <a:endParaRPr lang="de-DE" dirty="0" smtClean="0"/>
          </a:p>
        </p:txBody>
      </p:sp>
    </p:spTree>
    <p:extLst>
      <p:ext uri="{BB962C8B-B14F-4D97-AF65-F5344CB8AC3E}">
        <p14:creationId xmlns:p14="http://schemas.microsoft.com/office/powerpoint/2010/main" val="3386793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1" y="1206260"/>
            <a:ext cx="6115048" cy="4279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sz="3200" dirty="0"/>
              <a:t>VSM – How to…</a:t>
            </a:r>
            <a:br>
              <a:rPr lang="en-US" sz="3200" dirty="0"/>
            </a:br>
            <a:r>
              <a:rPr lang="en-US" sz="3200" dirty="0"/>
              <a:t>	Master a Supplier</a:t>
            </a:r>
          </a:p>
        </p:txBody>
      </p:sp>
      <p:sp>
        <p:nvSpPr>
          <p:cNvPr id="6" name="Content Placeholder 2"/>
          <p:cNvSpPr txBox="1">
            <a:spLocks/>
          </p:cNvSpPr>
          <p:nvPr/>
        </p:nvSpPr>
        <p:spPr bwMode="auto">
          <a:xfrm>
            <a:off x="161925" y="1219200"/>
            <a:ext cx="2581275"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173038" indent="-173038" algn="l" rtl="0" eaLnBrk="1" fontAlgn="base" hangingPunct="1">
              <a:spcBef>
                <a:spcPct val="50000"/>
              </a:spcBef>
              <a:spcAft>
                <a:spcPct val="0"/>
              </a:spcAft>
              <a:buClr>
                <a:schemeClr val="tx1"/>
              </a:buClr>
              <a:buFont typeface="Wingdings" pitchFamily="2" charset="2"/>
              <a:buChar char="§"/>
              <a:defRPr sz="1600">
                <a:solidFill>
                  <a:schemeClr val="tx1"/>
                </a:solidFill>
                <a:latin typeface="Calibri"/>
                <a:ea typeface="MS PGothic" pitchFamily="34" charset="-128"/>
                <a:cs typeface="Calibri"/>
              </a:defRPr>
            </a:lvl1pPr>
            <a:lvl2pPr marL="509588" indent="-163513" algn="l" rtl="0" eaLnBrk="1" fontAlgn="base" hangingPunct="1">
              <a:spcBef>
                <a:spcPct val="0"/>
              </a:spcBef>
              <a:spcAft>
                <a:spcPct val="0"/>
              </a:spcAft>
              <a:buClr>
                <a:schemeClr val="tx1"/>
              </a:buClr>
              <a:buFont typeface="Arial" pitchFamily="34" charset="0"/>
              <a:buChar char="–"/>
              <a:defRPr sz="1600">
                <a:solidFill>
                  <a:schemeClr val="tx1"/>
                </a:solidFill>
                <a:latin typeface="Calibri"/>
                <a:ea typeface="MS PGothic" pitchFamily="34" charset="-128"/>
                <a:cs typeface="Calibri"/>
              </a:defRPr>
            </a:lvl2pPr>
            <a:lvl3pPr marL="855663" indent="-173038" algn="l" rtl="0" eaLnBrk="1" fontAlgn="base" hangingPunct="1">
              <a:spcBef>
                <a:spcPct val="0"/>
              </a:spcBef>
              <a:spcAft>
                <a:spcPct val="0"/>
              </a:spcAft>
              <a:buClr>
                <a:schemeClr val="tx1"/>
              </a:buClr>
              <a:buChar char="•"/>
              <a:defRPr sz="1600">
                <a:solidFill>
                  <a:schemeClr val="tx1"/>
                </a:solidFill>
                <a:latin typeface="Calibri"/>
                <a:ea typeface="MS PGothic" pitchFamily="34" charset="-128"/>
                <a:cs typeface="Calibri"/>
              </a:defRPr>
            </a:lvl3pPr>
            <a:lvl4pPr marL="1203325" indent="-173038" algn="l" rtl="0" eaLnBrk="1" fontAlgn="base" hangingPunct="1">
              <a:spcBef>
                <a:spcPct val="20000"/>
              </a:spcBef>
              <a:spcAft>
                <a:spcPct val="0"/>
              </a:spcAft>
              <a:buClr>
                <a:schemeClr val="bg1"/>
              </a:buClr>
              <a:buChar char="–"/>
              <a:defRPr sz="1600">
                <a:solidFill>
                  <a:schemeClr val="bg1"/>
                </a:solidFill>
                <a:latin typeface="Calibri"/>
                <a:ea typeface="MS PGothic" pitchFamily="34" charset="-128"/>
                <a:cs typeface="Calibri"/>
              </a:defRPr>
            </a:lvl4pPr>
            <a:lvl5pPr marL="1539875" indent="-163513" algn="l" rtl="0" eaLnBrk="1" fontAlgn="base" hangingPunct="1">
              <a:spcBef>
                <a:spcPct val="20000"/>
              </a:spcBef>
              <a:spcAft>
                <a:spcPct val="0"/>
              </a:spcAft>
              <a:buClr>
                <a:schemeClr val="bg1"/>
              </a:buClr>
              <a:buChar char="»"/>
              <a:defRPr sz="1600">
                <a:solidFill>
                  <a:schemeClr val="bg1"/>
                </a:solidFill>
                <a:latin typeface="Calibri"/>
                <a:ea typeface="MS PGothic" pitchFamily="34" charset="-128"/>
                <a:cs typeface="Calibri"/>
              </a:defRPr>
            </a:lvl5pPr>
            <a:lvl6pPr marL="1997075" indent="-163513" algn="l" rtl="0" eaLnBrk="1" fontAlgn="base" hangingPunct="1">
              <a:spcBef>
                <a:spcPct val="20000"/>
              </a:spcBef>
              <a:spcAft>
                <a:spcPct val="0"/>
              </a:spcAft>
              <a:buClr>
                <a:schemeClr val="bg1"/>
              </a:buClr>
              <a:buChar char="»"/>
              <a:defRPr sz="1600">
                <a:solidFill>
                  <a:schemeClr val="bg1"/>
                </a:solidFill>
                <a:latin typeface="+mn-lt"/>
              </a:defRPr>
            </a:lvl6pPr>
            <a:lvl7pPr marL="2454275" indent="-163513" algn="l" rtl="0" eaLnBrk="1" fontAlgn="base" hangingPunct="1">
              <a:spcBef>
                <a:spcPct val="20000"/>
              </a:spcBef>
              <a:spcAft>
                <a:spcPct val="0"/>
              </a:spcAft>
              <a:buClr>
                <a:schemeClr val="bg1"/>
              </a:buClr>
              <a:buChar char="»"/>
              <a:defRPr sz="1600">
                <a:solidFill>
                  <a:schemeClr val="bg1"/>
                </a:solidFill>
                <a:latin typeface="+mn-lt"/>
              </a:defRPr>
            </a:lvl7pPr>
            <a:lvl8pPr marL="2911475" indent="-163513" algn="l" rtl="0" eaLnBrk="1" fontAlgn="base" hangingPunct="1">
              <a:spcBef>
                <a:spcPct val="20000"/>
              </a:spcBef>
              <a:spcAft>
                <a:spcPct val="0"/>
              </a:spcAft>
              <a:buClr>
                <a:schemeClr val="bg1"/>
              </a:buClr>
              <a:buChar char="»"/>
              <a:defRPr sz="1600">
                <a:solidFill>
                  <a:schemeClr val="bg1"/>
                </a:solidFill>
                <a:latin typeface="+mn-lt"/>
              </a:defRPr>
            </a:lvl8pPr>
            <a:lvl9pPr marL="3368675" indent="-163513" algn="l" rtl="0" eaLnBrk="1" fontAlgn="base" hangingPunct="1">
              <a:spcBef>
                <a:spcPct val="20000"/>
              </a:spcBef>
              <a:spcAft>
                <a:spcPct val="0"/>
              </a:spcAft>
              <a:buClr>
                <a:schemeClr val="bg1"/>
              </a:buClr>
              <a:buChar char="»"/>
              <a:defRPr sz="1600">
                <a:solidFill>
                  <a:schemeClr val="bg1"/>
                </a:solidFill>
                <a:latin typeface="+mn-lt"/>
              </a:defRPr>
            </a:lvl9pPr>
          </a:lstStyle>
          <a:p>
            <a:r>
              <a:rPr lang="de-DE" dirty="0" smtClean="0"/>
              <a:t>Navigate to the closest matches</a:t>
            </a:r>
          </a:p>
          <a:p>
            <a:pPr lvl="0"/>
            <a:r>
              <a:rPr lang="en-US" dirty="0">
                <a:latin typeface="Calibri" pitchFamily="34" charset="0"/>
                <a:cs typeface="Calibri" pitchFamily="34" charset="0"/>
              </a:rPr>
              <a:t>Click Create Master… button</a:t>
            </a:r>
          </a:p>
          <a:p>
            <a:endParaRPr lang="de-DE" dirty="0" smtClean="0"/>
          </a:p>
          <a:p>
            <a:endParaRPr lang="de-DE" dirty="0" smtClean="0"/>
          </a:p>
        </p:txBody>
      </p:sp>
      <p:sp>
        <p:nvSpPr>
          <p:cNvPr id="8" name="Rectangle 7"/>
          <p:cNvSpPr/>
          <p:nvPr/>
        </p:nvSpPr>
        <p:spPr bwMode="auto">
          <a:xfrm>
            <a:off x="7086600" y="1981200"/>
            <a:ext cx="1524000" cy="381000"/>
          </a:xfrm>
          <a:prstGeom prst="rect">
            <a:avLst/>
          </a:prstGeom>
          <a:noFill/>
          <a:ln w="38100" cap="sq" cmpd="thickThin" algn="ctr">
            <a:solidFill>
              <a:srgbClr val="FF0000"/>
            </a:solidFill>
            <a:prstDash val="solid"/>
            <a:bevel/>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smtClean="0">
              <a:ln>
                <a:noFill/>
              </a:ln>
              <a:solidFill>
                <a:schemeClr val="hlink"/>
              </a:solidFill>
              <a:effectLst/>
              <a:latin typeface="Arial" charset="0"/>
            </a:endParaRPr>
          </a:p>
        </p:txBody>
      </p:sp>
    </p:spTree>
    <p:extLst>
      <p:ext uri="{BB962C8B-B14F-4D97-AF65-F5344CB8AC3E}">
        <p14:creationId xmlns:p14="http://schemas.microsoft.com/office/powerpoint/2010/main" val="720282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1" y="1219199"/>
            <a:ext cx="6115048" cy="4290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sz="3200" dirty="0"/>
              <a:t>VSM – How to…</a:t>
            </a:r>
            <a:br>
              <a:rPr lang="en-US" sz="3200" dirty="0"/>
            </a:br>
            <a:r>
              <a:rPr lang="en-US" sz="3200" dirty="0"/>
              <a:t>	Master a Supplier</a:t>
            </a:r>
          </a:p>
        </p:txBody>
      </p:sp>
      <p:sp>
        <p:nvSpPr>
          <p:cNvPr id="6" name="Content Placeholder 2"/>
          <p:cNvSpPr txBox="1">
            <a:spLocks/>
          </p:cNvSpPr>
          <p:nvPr/>
        </p:nvSpPr>
        <p:spPr bwMode="auto">
          <a:xfrm>
            <a:off x="161925" y="1219200"/>
            <a:ext cx="2581275"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173038" indent="-173038" algn="l" rtl="0" eaLnBrk="1" fontAlgn="base" hangingPunct="1">
              <a:spcBef>
                <a:spcPct val="50000"/>
              </a:spcBef>
              <a:spcAft>
                <a:spcPct val="0"/>
              </a:spcAft>
              <a:buClr>
                <a:schemeClr val="tx1"/>
              </a:buClr>
              <a:buFont typeface="Wingdings" pitchFamily="2" charset="2"/>
              <a:buChar char="§"/>
              <a:defRPr sz="1600">
                <a:solidFill>
                  <a:schemeClr val="tx1"/>
                </a:solidFill>
                <a:latin typeface="Calibri"/>
                <a:ea typeface="MS PGothic" pitchFamily="34" charset="-128"/>
                <a:cs typeface="Calibri"/>
              </a:defRPr>
            </a:lvl1pPr>
            <a:lvl2pPr marL="509588" indent="-163513" algn="l" rtl="0" eaLnBrk="1" fontAlgn="base" hangingPunct="1">
              <a:spcBef>
                <a:spcPct val="0"/>
              </a:spcBef>
              <a:spcAft>
                <a:spcPct val="0"/>
              </a:spcAft>
              <a:buClr>
                <a:schemeClr val="tx1"/>
              </a:buClr>
              <a:buFont typeface="Arial" pitchFamily="34" charset="0"/>
              <a:buChar char="–"/>
              <a:defRPr sz="1600">
                <a:solidFill>
                  <a:schemeClr val="tx1"/>
                </a:solidFill>
                <a:latin typeface="Calibri"/>
                <a:ea typeface="MS PGothic" pitchFamily="34" charset="-128"/>
                <a:cs typeface="Calibri"/>
              </a:defRPr>
            </a:lvl2pPr>
            <a:lvl3pPr marL="855663" indent="-173038" algn="l" rtl="0" eaLnBrk="1" fontAlgn="base" hangingPunct="1">
              <a:spcBef>
                <a:spcPct val="0"/>
              </a:spcBef>
              <a:spcAft>
                <a:spcPct val="0"/>
              </a:spcAft>
              <a:buClr>
                <a:schemeClr val="tx1"/>
              </a:buClr>
              <a:buChar char="•"/>
              <a:defRPr sz="1600">
                <a:solidFill>
                  <a:schemeClr val="tx1"/>
                </a:solidFill>
                <a:latin typeface="Calibri"/>
                <a:ea typeface="MS PGothic" pitchFamily="34" charset="-128"/>
                <a:cs typeface="Calibri"/>
              </a:defRPr>
            </a:lvl3pPr>
            <a:lvl4pPr marL="1203325" indent="-173038" algn="l" rtl="0" eaLnBrk="1" fontAlgn="base" hangingPunct="1">
              <a:spcBef>
                <a:spcPct val="20000"/>
              </a:spcBef>
              <a:spcAft>
                <a:spcPct val="0"/>
              </a:spcAft>
              <a:buClr>
                <a:schemeClr val="bg1"/>
              </a:buClr>
              <a:buChar char="–"/>
              <a:defRPr sz="1600">
                <a:solidFill>
                  <a:schemeClr val="bg1"/>
                </a:solidFill>
                <a:latin typeface="Calibri"/>
                <a:ea typeface="MS PGothic" pitchFamily="34" charset="-128"/>
                <a:cs typeface="Calibri"/>
              </a:defRPr>
            </a:lvl4pPr>
            <a:lvl5pPr marL="1539875" indent="-163513" algn="l" rtl="0" eaLnBrk="1" fontAlgn="base" hangingPunct="1">
              <a:spcBef>
                <a:spcPct val="20000"/>
              </a:spcBef>
              <a:spcAft>
                <a:spcPct val="0"/>
              </a:spcAft>
              <a:buClr>
                <a:schemeClr val="bg1"/>
              </a:buClr>
              <a:buChar char="»"/>
              <a:defRPr sz="1600">
                <a:solidFill>
                  <a:schemeClr val="bg1"/>
                </a:solidFill>
                <a:latin typeface="Calibri"/>
                <a:ea typeface="MS PGothic" pitchFamily="34" charset="-128"/>
                <a:cs typeface="Calibri"/>
              </a:defRPr>
            </a:lvl5pPr>
            <a:lvl6pPr marL="1997075" indent="-163513" algn="l" rtl="0" eaLnBrk="1" fontAlgn="base" hangingPunct="1">
              <a:spcBef>
                <a:spcPct val="20000"/>
              </a:spcBef>
              <a:spcAft>
                <a:spcPct val="0"/>
              </a:spcAft>
              <a:buClr>
                <a:schemeClr val="bg1"/>
              </a:buClr>
              <a:buChar char="»"/>
              <a:defRPr sz="1600">
                <a:solidFill>
                  <a:schemeClr val="bg1"/>
                </a:solidFill>
                <a:latin typeface="+mn-lt"/>
              </a:defRPr>
            </a:lvl6pPr>
            <a:lvl7pPr marL="2454275" indent="-163513" algn="l" rtl="0" eaLnBrk="1" fontAlgn="base" hangingPunct="1">
              <a:spcBef>
                <a:spcPct val="20000"/>
              </a:spcBef>
              <a:spcAft>
                <a:spcPct val="0"/>
              </a:spcAft>
              <a:buClr>
                <a:schemeClr val="bg1"/>
              </a:buClr>
              <a:buChar char="»"/>
              <a:defRPr sz="1600">
                <a:solidFill>
                  <a:schemeClr val="bg1"/>
                </a:solidFill>
                <a:latin typeface="+mn-lt"/>
              </a:defRPr>
            </a:lvl7pPr>
            <a:lvl8pPr marL="2911475" indent="-163513" algn="l" rtl="0" eaLnBrk="1" fontAlgn="base" hangingPunct="1">
              <a:spcBef>
                <a:spcPct val="20000"/>
              </a:spcBef>
              <a:spcAft>
                <a:spcPct val="0"/>
              </a:spcAft>
              <a:buClr>
                <a:schemeClr val="bg1"/>
              </a:buClr>
              <a:buChar char="»"/>
              <a:defRPr sz="1600">
                <a:solidFill>
                  <a:schemeClr val="bg1"/>
                </a:solidFill>
                <a:latin typeface="+mn-lt"/>
              </a:defRPr>
            </a:lvl8pPr>
            <a:lvl9pPr marL="3368675" indent="-163513" algn="l" rtl="0" eaLnBrk="1" fontAlgn="base" hangingPunct="1">
              <a:spcBef>
                <a:spcPct val="20000"/>
              </a:spcBef>
              <a:spcAft>
                <a:spcPct val="0"/>
              </a:spcAft>
              <a:buClr>
                <a:schemeClr val="bg1"/>
              </a:buClr>
              <a:buChar char="»"/>
              <a:defRPr sz="1600">
                <a:solidFill>
                  <a:schemeClr val="bg1"/>
                </a:solidFill>
                <a:latin typeface="+mn-lt"/>
              </a:defRPr>
            </a:lvl9pPr>
          </a:lstStyle>
          <a:p>
            <a:pPr lvl="0"/>
            <a:r>
              <a:rPr lang="en-US" dirty="0">
                <a:latin typeface="Calibri" pitchFamily="34" charset="0"/>
                <a:cs typeface="Calibri" pitchFamily="34" charset="0"/>
              </a:rPr>
              <a:t>Edit if needed and complete the process</a:t>
            </a:r>
          </a:p>
          <a:p>
            <a:endParaRPr lang="de-DE" dirty="0" smtClean="0"/>
          </a:p>
          <a:p>
            <a:endParaRPr lang="de-DE" dirty="0" smtClean="0"/>
          </a:p>
        </p:txBody>
      </p:sp>
      <p:sp>
        <p:nvSpPr>
          <p:cNvPr id="10" name="Rectangle 9"/>
          <p:cNvSpPr/>
          <p:nvPr/>
        </p:nvSpPr>
        <p:spPr bwMode="auto">
          <a:xfrm>
            <a:off x="6629400" y="4876800"/>
            <a:ext cx="1524000" cy="381000"/>
          </a:xfrm>
          <a:prstGeom prst="rect">
            <a:avLst/>
          </a:prstGeom>
          <a:noFill/>
          <a:ln w="38100" cap="sq" cmpd="thickThin" algn="ctr">
            <a:solidFill>
              <a:srgbClr val="FF0000"/>
            </a:solidFill>
            <a:prstDash val="solid"/>
            <a:bevel/>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smtClean="0">
              <a:ln>
                <a:noFill/>
              </a:ln>
              <a:solidFill>
                <a:schemeClr val="hlink"/>
              </a:solidFill>
              <a:effectLst/>
              <a:latin typeface="Arial" charset="0"/>
            </a:endParaRPr>
          </a:p>
        </p:txBody>
      </p:sp>
    </p:spTree>
    <p:extLst>
      <p:ext uri="{BB962C8B-B14F-4D97-AF65-F5344CB8AC3E}">
        <p14:creationId xmlns:p14="http://schemas.microsoft.com/office/powerpoint/2010/main" val="12279866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1" y="1219199"/>
            <a:ext cx="6115047" cy="465882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sz="3200" dirty="0"/>
              <a:t>VSM – How to…</a:t>
            </a:r>
            <a:br>
              <a:rPr lang="en-US" sz="3200" dirty="0"/>
            </a:br>
            <a:r>
              <a:rPr lang="en-US" sz="3200" dirty="0"/>
              <a:t>	Master a Supplier</a:t>
            </a:r>
          </a:p>
        </p:txBody>
      </p:sp>
      <p:sp>
        <p:nvSpPr>
          <p:cNvPr id="6" name="Content Placeholder 2"/>
          <p:cNvSpPr txBox="1">
            <a:spLocks/>
          </p:cNvSpPr>
          <p:nvPr/>
        </p:nvSpPr>
        <p:spPr bwMode="auto">
          <a:xfrm>
            <a:off x="161925" y="1219200"/>
            <a:ext cx="2581275"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173038" indent="-173038" algn="l" rtl="0" eaLnBrk="1" fontAlgn="base" hangingPunct="1">
              <a:spcBef>
                <a:spcPct val="50000"/>
              </a:spcBef>
              <a:spcAft>
                <a:spcPct val="0"/>
              </a:spcAft>
              <a:buClr>
                <a:schemeClr val="tx1"/>
              </a:buClr>
              <a:buFont typeface="Wingdings" pitchFamily="2" charset="2"/>
              <a:buChar char="§"/>
              <a:defRPr sz="1600">
                <a:solidFill>
                  <a:schemeClr val="tx1"/>
                </a:solidFill>
                <a:latin typeface="Calibri"/>
                <a:ea typeface="MS PGothic" pitchFamily="34" charset="-128"/>
                <a:cs typeface="Calibri"/>
              </a:defRPr>
            </a:lvl1pPr>
            <a:lvl2pPr marL="509588" indent="-163513" algn="l" rtl="0" eaLnBrk="1" fontAlgn="base" hangingPunct="1">
              <a:spcBef>
                <a:spcPct val="0"/>
              </a:spcBef>
              <a:spcAft>
                <a:spcPct val="0"/>
              </a:spcAft>
              <a:buClr>
                <a:schemeClr val="tx1"/>
              </a:buClr>
              <a:buFont typeface="Arial" pitchFamily="34" charset="0"/>
              <a:buChar char="–"/>
              <a:defRPr sz="1600">
                <a:solidFill>
                  <a:schemeClr val="tx1"/>
                </a:solidFill>
                <a:latin typeface="Calibri"/>
                <a:ea typeface="MS PGothic" pitchFamily="34" charset="-128"/>
                <a:cs typeface="Calibri"/>
              </a:defRPr>
            </a:lvl2pPr>
            <a:lvl3pPr marL="855663" indent="-173038" algn="l" rtl="0" eaLnBrk="1" fontAlgn="base" hangingPunct="1">
              <a:spcBef>
                <a:spcPct val="0"/>
              </a:spcBef>
              <a:spcAft>
                <a:spcPct val="0"/>
              </a:spcAft>
              <a:buClr>
                <a:schemeClr val="tx1"/>
              </a:buClr>
              <a:buChar char="•"/>
              <a:defRPr sz="1600">
                <a:solidFill>
                  <a:schemeClr val="tx1"/>
                </a:solidFill>
                <a:latin typeface="Calibri"/>
                <a:ea typeface="MS PGothic" pitchFamily="34" charset="-128"/>
                <a:cs typeface="Calibri"/>
              </a:defRPr>
            </a:lvl3pPr>
            <a:lvl4pPr marL="1203325" indent="-173038" algn="l" rtl="0" eaLnBrk="1" fontAlgn="base" hangingPunct="1">
              <a:spcBef>
                <a:spcPct val="20000"/>
              </a:spcBef>
              <a:spcAft>
                <a:spcPct val="0"/>
              </a:spcAft>
              <a:buClr>
                <a:schemeClr val="bg1"/>
              </a:buClr>
              <a:buChar char="–"/>
              <a:defRPr sz="1600">
                <a:solidFill>
                  <a:schemeClr val="bg1"/>
                </a:solidFill>
                <a:latin typeface="Calibri"/>
                <a:ea typeface="MS PGothic" pitchFamily="34" charset="-128"/>
                <a:cs typeface="Calibri"/>
              </a:defRPr>
            </a:lvl4pPr>
            <a:lvl5pPr marL="1539875" indent="-163513" algn="l" rtl="0" eaLnBrk="1" fontAlgn="base" hangingPunct="1">
              <a:spcBef>
                <a:spcPct val="20000"/>
              </a:spcBef>
              <a:spcAft>
                <a:spcPct val="0"/>
              </a:spcAft>
              <a:buClr>
                <a:schemeClr val="bg1"/>
              </a:buClr>
              <a:buChar char="»"/>
              <a:defRPr sz="1600">
                <a:solidFill>
                  <a:schemeClr val="bg1"/>
                </a:solidFill>
                <a:latin typeface="Calibri"/>
                <a:ea typeface="MS PGothic" pitchFamily="34" charset="-128"/>
                <a:cs typeface="Calibri"/>
              </a:defRPr>
            </a:lvl5pPr>
            <a:lvl6pPr marL="1997075" indent="-163513" algn="l" rtl="0" eaLnBrk="1" fontAlgn="base" hangingPunct="1">
              <a:spcBef>
                <a:spcPct val="20000"/>
              </a:spcBef>
              <a:spcAft>
                <a:spcPct val="0"/>
              </a:spcAft>
              <a:buClr>
                <a:schemeClr val="bg1"/>
              </a:buClr>
              <a:buChar char="»"/>
              <a:defRPr sz="1600">
                <a:solidFill>
                  <a:schemeClr val="bg1"/>
                </a:solidFill>
                <a:latin typeface="+mn-lt"/>
              </a:defRPr>
            </a:lvl6pPr>
            <a:lvl7pPr marL="2454275" indent="-163513" algn="l" rtl="0" eaLnBrk="1" fontAlgn="base" hangingPunct="1">
              <a:spcBef>
                <a:spcPct val="20000"/>
              </a:spcBef>
              <a:spcAft>
                <a:spcPct val="0"/>
              </a:spcAft>
              <a:buClr>
                <a:schemeClr val="bg1"/>
              </a:buClr>
              <a:buChar char="»"/>
              <a:defRPr sz="1600">
                <a:solidFill>
                  <a:schemeClr val="bg1"/>
                </a:solidFill>
                <a:latin typeface="+mn-lt"/>
              </a:defRPr>
            </a:lvl7pPr>
            <a:lvl8pPr marL="2911475" indent="-163513" algn="l" rtl="0" eaLnBrk="1" fontAlgn="base" hangingPunct="1">
              <a:spcBef>
                <a:spcPct val="20000"/>
              </a:spcBef>
              <a:spcAft>
                <a:spcPct val="0"/>
              </a:spcAft>
              <a:buClr>
                <a:schemeClr val="bg1"/>
              </a:buClr>
              <a:buChar char="»"/>
              <a:defRPr sz="1600">
                <a:solidFill>
                  <a:schemeClr val="bg1"/>
                </a:solidFill>
                <a:latin typeface="+mn-lt"/>
              </a:defRPr>
            </a:lvl8pPr>
            <a:lvl9pPr marL="3368675" indent="-163513" algn="l" rtl="0" eaLnBrk="1" fontAlgn="base" hangingPunct="1">
              <a:spcBef>
                <a:spcPct val="20000"/>
              </a:spcBef>
              <a:spcAft>
                <a:spcPct val="0"/>
              </a:spcAft>
              <a:buClr>
                <a:schemeClr val="bg1"/>
              </a:buClr>
              <a:buChar char="»"/>
              <a:defRPr sz="1600">
                <a:solidFill>
                  <a:schemeClr val="bg1"/>
                </a:solidFill>
                <a:latin typeface="+mn-lt"/>
              </a:defRPr>
            </a:lvl9pPr>
          </a:lstStyle>
          <a:p>
            <a:pPr lvl="0"/>
            <a:r>
              <a:rPr lang="en-US" dirty="0">
                <a:latin typeface="Calibri" pitchFamily="34" charset="0"/>
                <a:cs typeface="Calibri" pitchFamily="34" charset="0"/>
              </a:rPr>
              <a:t>Verify </a:t>
            </a:r>
            <a:r>
              <a:rPr lang="en-US" dirty="0" smtClean="0">
                <a:latin typeface="Calibri" pitchFamily="34" charset="0"/>
                <a:cs typeface="Calibri" pitchFamily="34" charset="0"/>
              </a:rPr>
              <a:t>mastered </a:t>
            </a:r>
            <a:r>
              <a:rPr lang="en-US" dirty="0">
                <a:latin typeface="Calibri" pitchFamily="34" charset="0"/>
                <a:cs typeface="Calibri" pitchFamily="34" charset="0"/>
              </a:rPr>
              <a:t>record </a:t>
            </a:r>
            <a:r>
              <a:rPr lang="en-US" dirty="0" smtClean="0">
                <a:latin typeface="Calibri" pitchFamily="34" charset="0"/>
                <a:cs typeface="Calibri" pitchFamily="34" charset="0"/>
              </a:rPr>
              <a:t>propagation</a:t>
            </a:r>
          </a:p>
          <a:p>
            <a:pPr lvl="0"/>
            <a:r>
              <a:rPr lang="en-US" dirty="0"/>
              <a:t>Records propagated to applications</a:t>
            </a:r>
            <a:endParaRPr lang="en-US" dirty="0">
              <a:latin typeface="Calibri" pitchFamily="34" charset="0"/>
              <a:cs typeface="Calibri" pitchFamily="34" charset="0"/>
            </a:endParaRPr>
          </a:p>
          <a:p>
            <a:endParaRPr lang="de-DE" dirty="0" smtClean="0"/>
          </a:p>
          <a:p>
            <a:endParaRPr lang="de-DE" dirty="0" smtClean="0"/>
          </a:p>
        </p:txBody>
      </p:sp>
      <p:pic>
        <p:nvPicPr>
          <p:cNvPr id="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0598" y="3200400"/>
            <a:ext cx="4210050" cy="32141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3200399"/>
            <a:ext cx="4200191" cy="32141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0841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8</a:t>
            </a:r>
            <a:r>
              <a:rPr lang="en-US" dirty="0" smtClean="0"/>
              <a:t>. Use the System Import Utility</a:t>
            </a:r>
            <a:endParaRPr lang="en-US" dirty="0"/>
          </a:p>
        </p:txBody>
      </p:sp>
      <p:sp>
        <p:nvSpPr>
          <p:cNvPr id="5" name="Text Placeholder 4"/>
          <p:cNvSpPr>
            <a:spLocks noGrp="1"/>
          </p:cNvSpPr>
          <p:nvPr>
            <p:ph type="body" idx="1"/>
          </p:nvPr>
        </p:nvSpPr>
        <p:spPr/>
        <p:txBody>
          <a:bodyPr/>
          <a:lstStyle/>
          <a:p>
            <a:r>
              <a:rPr lang="en-US" dirty="0" smtClean="0"/>
              <a:t>How to…</a:t>
            </a:r>
            <a:endParaRPr lang="en-US" dirty="0"/>
          </a:p>
        </p:txBody>
      </p:sp>
      <p:sp>
        <p:nvSpPr>
          <p:cNvPr id="2" name="Slide Number Placeholder 1"/>
          <p:cNvSpPr>
            <a:spLocks noGrp="1"/>
          </p:cNvSpPr>
          <p:nvPr>
            <p:ph type="sldNum" sz="quarter" idx="10"/>
          </p:nvPr>
        </p:nvSpPr>
        <p:spPr/>
        <p:txBody>
          <a:bodyPr/>
          <a:lstStyle/>
          <a:p>
            <a:fld id="{471D315E-952C-49FA-BFE5-E1E9BF0368E2}" type="slidenum">
              <a:rPr lang="en-US" smtClean="0"/>
              <a:t>28</a:t>
            </a:fld>
            <a:endParaRPr lang="en-US" dirty="0"/>
          </a:p>
        </p:txBody>
      </p:sp>
    </p:spTree>
    <p:extLst>
      <p:ext uri="{BB962C8B-B14F-4D97-AF65-F5344CB8AC3E}">
        <p14:creationId xmlns:p14="http://schemas.microsoft.com/office/powerpoint/2010/main" val="579324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Import Utility – How to…</a:t>
            </a:r>
            <a:br>
              <a:rPr lang="en-US" sz="3200" dirty="0" smtClean="0"/>
            </a:br>
            <a:r>
              <a:rPr lang="en-US" sz="3200" dirty="0"/>
              <a:t>	</a:t>
            </a:r>
            <a:r>
              <a:rPr lang="en-US" sz="3200" dirty="0" smtClean="0"/>
              <a:t>Import</a:t>
            </a:r>
            <a:endParaRPr lang="en-US" sz="3200" dirty="0"/>
          </a:p>
        </p:txBody>
      </p:sp>
      <p:sp>
        <p:nvSpPr>
          <p:cNvPr id="3" name="Content Placeholder 2"/>
          <p:cNvSpPr>
            <a:spLocks noGrp="1"/>
          </p:cNvSpPr>
          <p:nvPr>
            <p:ph idx="1"/>
          </p:nvPr>
        </p:nvSpPr>
        <p:spPr>
          <a:xfrm>
            <a:off x="182563" y="1143000"/>
            <a:ext cx="1965324" cy="5211764"/>
          </a:xfrm>
        </p:spPr>
        <p:txBody>
          <a:bodyPr>
            <a:normAutofit fontScale="92500" lnSpcReduction="10000"/>
          </a:bodyPr>
          <a:lstStyle/>
          <a:p>
            <a:r>
              <a:rPr lang="en-US" sz="1200" b="1" dirty="0" smtClean="0"/>
              <a:t>For customers that setup everything on a sandbox and want to transfer items to the new system</a:t>
            </a:r>
          </a:p>
          <a:p>
            <a:r>
              <a:rPr lang="en-US" sz="1200" dirty="0" smtClean="0"/>
              <a:t>Many configurations can be exported and imported</a:t>
            </a:r>
          </a:p>
          <a:p>
            <a:pPr lvl="1"/>
            <a:r>
              <a:rPr lang="en-US" sz="1200" dirty="0" smtClean="0"/>
              <a:t>Look for the “Export” button</a:t>
            </a:r>
          </a:p>
          <a:p>
            <a:pPr lvl="1"/>
            <a:r>
              <a:rPr lang="en-US" sz="1200" dirty="0" smtClean="0"/>
              <a:t>Exported in XML format</a:t>
            </a:r>
          </a:p>
          <a:p>
            <a:r>
              <a:rPr lang="en-US" sz="1200" dirty="0" smtClean="0"/>
              <a:t>Batch Definitions</a:t>
            </a:r>
          </a:p>
          <a:p>
            <a:r>
              <a:rPr lang="en-US" sz="1200" dirty="0" smtClean="0"/>
              <a:t>Workflows</a:t>
            </a:r>
          </a:p>
          <a:p>
            <a:r>
              <a:rPr lang="en-US" sz="1200" dirty="0" smtClean="0"/>
              <a:t>Roles</a:t>
            </a:r>
          </a:p>
          <a:p>
            <a:r>
              <a:rPr lang="en-US" sz="1200" dirty="0" smtClean="0"/>
              <a:t>Forms</a:t>
            </a:r>
          </a:p>
          <a:p>
            <a:r>
              <a:rPr lang="en-US" sz="1200" dirty="0" smtClean="0"/>
              <a:t>Attributes</a:t>
            </a:r>
          </a:p>
          <a:p>
            <a:pPr lvl="1"/>
            <a:r>
              <a:rPr lang="en-US" sz="1200" dirty="0" smtClean="0"/>
              <a:t>DB Columns DO NOT GET exported </a:t>
            </a:r>
          </a:p>
          <a:p>
            <a:r>
              <a:rPr lang="en-US" sz="1200" dirty="0" smtClean="0"/>
              <a:t>As System Admin, navigate </a:t>
            </a:r>
          </a:p>
          <a:p>
            <a:pPr lvl="1"/>
            <a:r>
              <a:rPr lang="en-US" sz="1200" dirty="0" smtClean="0"/>
              <a:t>Administration</a:t>
            </a:r>
          </a:p>
          <a:p>
            <a:pPr lvl="1"/>
            <a:r>
              <a:rPr lang="en-US" sz="1200" dirty="0" smtClean="0"/>
              <a:t>Utilities</a:t>
            </a:r>
          </a:p>
          <a:p>
            <a:pPr lvl="1"/>
            <a:r>
              <a:rPr lang="en-US" sz="1200" dirty="0" smtClean="0"/>
              <a:t>Import Utility</a:t>
            </a:r>
          </a:p>
          <a:p>
            <a:r>
              <a:rPr lang="en-US" sz="1200" dirty="0" smtClean="0"/>
              <a:t>Select “Default Role”</a:t>
            </a:r>
          </a:p>
          <a:p>
            <a:r>
              <a:rPr lang="en-US" sz="1200" dirty="0" smtClean="0"/>
              <a:t>Browse for file, add</a:t>
            </a:r>
          </a:p>
          <a:p>
            <a:r>
              <a:rPr lang="en-US" sz="1200" dirty="0" smtClean="0"/>
              <a:t>Import</a:t>
            </a:r>
          </a:p>
          <a:p>
            <a:r>
              <a:rPr lang="en-US" sz="1200" dirty="0" smtClean="0"/>
              <a:t>Select the component</a:t>
            </a:r>
          </a:p>
          <a:p>
            <a:r>
              <a:rPr lang="en-US" sz="1200" dirty="0" smtClean="0"/>
              <a:t>Finish</a:t>
            </a:r>
          </a:p>
        </p:txBody>
      </p:sp>
      <p:sp>
        <p:nvSpPr>
          <p:cNvPr id="4" name="Slide Number Placeholder 3"/>
          <p:cNvSpPr>
            <a:spLocks noGrp="1"/>
          </p:cNvSpPr>
          <p:nvPr>
            <p:ph type="sldNum" sz="quarter" idx="10"/>
          </p:nvPr>
        </p:nvSpPr>
        <p:spPr/>
        <p:txBody>
          <a:bodyPr/>
          <a:lstStyle/>
          <a:p>
            <a:fld id="{471D315E-952C-49FA-BFE5-E1E9BF0368E2}" type="slidenum">
              <a:rPr lang="en-US" smtClean="0"/>
              <a:t>29</a:t>
            </a:fld>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190641"/>
            <a:ext cx="6995160" cy="536255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3048000"/>
            <a:ext cx="4884486" cy="245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3733800"/>
            <a:ext cx="5122545" cy="2431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5924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Effect transition="in" filter="fade">
                                      <p:cBhvr>
                                        <p:cTn id="7" dur="500"/>
                                        <p:tgtEl>
                                          <p:spTgt spid="61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48"/>
                                        </p:tgtEl>
                                        <p:attrNameLst>
                                          <p:attrName>style.visibility</p:attrName>
                                        </p:attrNameLst>
                                      </p:cBhvr>
                                      <p:to>
                                        <p:strVal val="visible"/>
                                      </p:to>
                                    </p:set>
                                    <p:animEffect transition="in" filter="fade">
                                      <p:cBhvr>
                                        <p:cTn id="12"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1. Category Language Enablement</a:t>
            </a:r>
            <a:endParaRPr lang="en-US" dirty="0"/>
          </a:p>
        </p:txBody>
      </p:sp>
      <p:sp>
        <p:nvSpPr>
          <p:cNvPr id="5" name="Text Placeholder 4"/>
          <p:cNvSpPr>
            <a:spLocks noGrp="1"/>
          </p:cNvSpPr>
          <p:nvPr>
            <p:ph type="body" idx="1"/>
          </p:nvPr>
        </p:nvSpPr>
        <p:spPr/>
        <p:txBody>
          <a:bodyPr/>
          <a:lstStyle/>
          <a:p>
            <a:r>
              <a:rPr lang="en-US" dirty="0" smtClean="0"/>
              <a:t>How to…</a:t>
            </a:r>
            <a:endParaRPr lang="en-US" dirty="0"/>
          </a:p>
        </p:txBody>
      </p:sp>
      <p:sp>
        <p:nvSpPr>
          <p:cNvPr id="2" name="Slide Number Placeholder 1"/>
          <p:cNvSpPr>
            <a:spLocks noGrp="1"/>
          </p:cNvSpPr>
          <p:nvPr>
            <p:ph type="sldNum" sz="quarter" idx="10"/>
          </p:nvPr>
        </p:nvSpPr>
        <p:spPr/>
        <p:txBody>
          <a:bodyPr/>
          <a:lstStyle/>
          <a:p>
            <a:fld id="{471D315E-952C-49FA-BFE5-E1E9BF0368E2}" type="slidenum">
              <a:rPr lang="en-US" smtClean="0"/>
              <a:t>3</a:t>
            </a:fld>
            <a:endParaRPr lang="en-US" dirty="0"/>
          </a:p>
        </p:txBody>
      </p:sp>
    </p:spTree>
    <p:extLst>
      <p:ext uri="{BB962C8B-B14F-4D97-AF65-F5344CB8AC3E}">
        <p14:creationId xmlns:p14="http://schemas.microsoft.com/office/powerpoint/2010/main" val="125628685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9. Create Import Definitions</a:t>
            </a:r>
            <a:endParaRPr lang="en-US" dirty="0"/>
          </a:p>
        </p:txBody>
      </p:sp>
      <p:sp>
        <p:nvSpPr>
          <p:cNvPr id="5" name="Text Placeholder 4"/>
          <p:cNvSpPr>
            <a:spLocks noGrp="1"/>
          </p:cNvSpPr>
          <p:nvPr>
            <p:ph type="body" idx="1"/>
          </p:nvPr>
        </p:nvSpPr>
        <p:spPr/>
        <p:txBody>
          <a:bodyPr/>
          <a:lstStyle/>
          <a:p>
            <a:r>
              <a:rPr lang="en-US" dirty="0" smtClean="0"/>
              <a:t>How to…</a:t>
            </a:r>
            <a:endParaRPr lang="en-US" dirty="0"/>
          </a:p>
        </p:txBody>
      </p:sp>
      <p:sp>
        <p:nvSpPr>
          <p:cNvPr id="2" name="Slide Number Placeholder 1"/>
          <p:cNvSpPr>
            <a:spLocks noGrp="1"/>
          </p:cNvSpPr>
          <p:nvPr>
            <p:ph type="sldNum" sz="quarter" idx="10"/>
          </p:nvPr>
        </p:nvSpPr>
        <p:spPr/>
        <p:txBody>
          <a:bodyPr/>
          <a:lstStyle/>
          <a:p>
            <a:fld id="{471D315E-952C-49FA-BFE5-E1E9BF0368E2}" type="slidenum">
              <a:rPr lang="en-US" smtClean="0"/>
              <a:t>30</a:t>
            </a:fld>
            <a:endParaRPr lang="en-US" dirty="0"/>
          </a:p>
        </p:txBody>
      </p:sp>
    </p:spTree>
    <p:extLst>
      <p:ext uri="{BB962C8B-B14F-4D97-AF65-F5344CB8AC3E}">
        <p14:creationId xmlns:p14="http://schemas.microsoft.com/office/powerpoint/2010/main" val="24044592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Batch Import – How to…</a:t>
            </a:r>
            <a:br>
              <a:rPr lang="en-US" sz="3200" dirty="0" smtClean="0"/>
            </a:br>
            <a:r>
              <a:rPr lang="en-US" sz="3200" dirty="0"/>
              <a:t>	</a:t>
            </a:r>
            <a:r>
              <a:rPr lang="en-US" sz="3200" dirty="0" smtClean="0"/>
              <a:t>Batch Importing</a:t>
            </a:r>
            <a:endParaRPr lang="en-US" sz="32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6935" y="1119309"/>
            <a:ext cx="6995160" cy="490049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bwMode="auto">
          <a:xfrm>
            <a:off x="6172200" y="2057400"/>
            <a:ext cx="2514600" cy="228600"/>
          </a:xfrm>
          <a:prstGeom prst="rect">
            <a:avLst/>
          </a:prstGeom>
          <a:noFill/>
          <a:ln w="38100" cap="sq" cmpd="thickThin" algn="ctr">
            <a:solidFill>
              <a:srgbClr val="FF0000"/>
            </a:solidFill>
            <a:prstDash val="solid"/>
            <a:bevel/>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dirty="0" smtClean="0">
              <a:ln>
                <a:noFill/>
              </a:ln>
              <a:solidFill>
                <a:schemeClr val="hlink"/>
              </a:solidFill>
              <a:effectLst/>
              <a:latin typeface="Arial" charset="0"/>
            </a:endParaRPr>
          </a:p>
        </p:txBody>
      </p:sp>
      <p:sp>
        <p:nvSpPr>
          <p:cNvPr id="6" name="Content Placeholder 2"/>
          <p:cNvSpPr txBox="1">
            <a:spLocks/>
          </p:cNvSpPr>
          <p:nvPr/>
        </p:nvSpPr>
        <p:spPr bwMode="auto">
          <a:xfrm>
            <a:off x="152400" y="1119310"/>
            <a:ext cx="1965960" cy="5235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173038" indent="-173038" algn="l" rtl="0" eaLnBrk="1" fontAlgn="base" hangingPunct="1">
              <a:spcBef>
                <a:spcPct val="50000"/>
              </a:spcBef>
              <a:spcAft>
                <a:spcPct val="0"/>
              </a:spcAft>
              <a:buClr>
                <a:schemeClr val="tx1"/>
              </a:buClr>
              <a:buFont typeface="Wingdings" pitchFamily="2" charset="2"/>
              <a:buChar char="§"/>
              <a:defRPr sz="1600">
                <a:solidFill>
                  <a:schemeClr val="tx1"/>
                </a:solidFill>
                <a:latin typeface="Calibri"/>
                <a:ea typeface="MS PGothic" pitchFamily="34" charset="-128"/>
                <a:cs typeface="Calibri"/>
              </a:defRPr>
            </a:lvl1pPr>
            <a:lvl2pPr marL="509588" indent="-163513" algn="l" rtl="0" eaLnBrk="1" fontAlgn="base" hangingPunct="1">
              <a:spcBef>
                <a:spcPct val="0"/>
              </a:spcBef>
              <a:spcAft>
                <a:spcPct val="0"/>
              </a:spcAft>
              <a:buClr>
                <a:schemeClr val="tx1"/>
              </a:buClr>
              <a:buFont typeface="Arial" pitchFamily="34" charset="0"/>
              <a:buChar char="–"/>
              <a:defRPr sz="1600">
                <a:solidFill>
                  <a:schemeClr val="tx1"/>
                </a:solidFill>
                <a:latin typeface="Calibri"/>
                <a:ea typeface="MS PGothic" pitchFamily="34" charset="-128"/>
                <a:cs typeface="Calibri"/>
              </a:defRPr>
            </a:lvl2pPr>
            <a:lvl3pPr marL="855663" indent="-173038" algn="l" rtl="0" eaLnBrk="1" fontAlgn="base" hangingPunct="1">
              <a:spcBef>
                <a:spcPct val="0"/>
              </a:spcBef>
              <a:spcAft>
                <a:spcPct val="0"/>
              </a:spcAft>
              <a:buClr>
                <a:schemeClr val="tx1"/>
              </a:buClr>
              <a:buChar char="•"/>
              <a:defRPr sz="1600">
                <a:solidFill>
                  <a:schemeClr val="tx1"/>
                </a:solidFill>
                <a:latin typeface="Calibri"/>
                <a:ea typeface="MS PGothic" pitchFamily="34" charset="-128"/>
                <a:cs typeface="Calibri"/>
              </a:defRPr>
            </a:lvl3pPr>
            <a:lvl4pPr marL="1203325" indent="-173038" algn="l" rtl="0" eaLnBrk="1" fontAlgn="base" hangingPunct="1">
              <a:spcBef>
                <a:spcPct val="20000"/>
              </a:spcBef>
              <a:spcAft>
                <a:spcPct val="0"/>
              </a:spcAft>
              <a:buClr>
                <a:schemeClr val="bg1"/>
              </a:buClr>
              <a:buChar char="–"/>
              <a:defRPr sz="1600">
                <a:solidFill>
                  <a:schemeClr val="bg1"/>
                </a:solidFill>
                <a:latin typeface="Calibri"/>
                <a:ea typeface="MS PGothic" pitchFamily="34" charset="-128"/>
                <a:cs typeface="Calibri"/>
              </a:defRPr>
            </a:lvl4pPr>
            <a:lvl5pPr marL="1539875" indent="-163513" algn="l" rtl="0" eaLnBrk="1" fontAlgn="base" hangingPunct="1">
              <a:spcBef>
                <a:spcPct val="20000"/>
              </a:spcBef>
              <a:spcAft>
                <a:spcPct val="0"/>
              </a:spcAft>
              <a:buClr>
                <a:schemeClr val="bg1"/>
              </a:buClr>
              <a:buChar char="»"/>
              <a:defRPr sz="1600">
                <a:solidFill>
                  <a:schemeClr val="bg1"/>
                </a:solidFill>
                <a:latin typeface="Calibri"/>
                <a:ea typeface="MS PGothic" pitchFamily="34" charset="-128"/>
                <a:cs typeface="Calibri"/>
              </a:defRPr>
            </a:lvl5pPr>
            <a:lvl6pPr marL="1997075" indent="-163513" algn="l" rtl="0" eaLnBrk="1" fontAlgn="base" hangingPunct="1">
              <a:spcBef>
                <a:spcPct val="20000"/>
              </a:spcBef>
              <a:spcAft>
                <a:spcPct val="0"/>
              </a:spcAft>
              <a:buClr>
                <a:schemeClr val="bg1"/>
              </a:buClr>
              <a:buChar char="»"/>
              <a:defRPr sz="1600">
                <a:solidFill>
                  <a:schemeClr val="bg1"/>
                </a:solidFill>
                <a:latin typeface="+mn-lt"/>
              </a:defRPr>
            </a:lvl6pPr>
            <a:lvl7pPr marL="2454275" indent="-163513" algn="l" rtl="0" eaLnBrk="1" fontAlgn="base" hangingPunct="1">
              <a:spcBef>
                <a:spcPct val="20000"/>
              </a:spcBef>
              <a:spcAft>
                <a:spcPct val="0"/>
              </a:spcAft>
              <a:buClr>
                <a:schemeClr val="bg1"/>
              </a:buClr>
              <a:buChar char="»"/>
              <a:defRPr sz="1600">
                <a:solidFill>
                  <a:schemeClr val="bg1"/>
                </a:solidFill>
                <a:latin typeface="+mn-lt"/>
              </a:defRPr>
            </a:lvl7pPr>
            <a:lvl8pPr marL="2911475" indent="-163513" algn="l" rtl="0" eaLnBrk="1" fontAlgn="base" hangingPunct="1">
              <a:spcBef>
                <a:spcPct val="20000"/>
              </a:spcBef>
              <a:spcAft>
                <a:spcPct val="0"/>
              </a:spcAft>
              <a:buClr>
                <a:schemeClr val="bg1"/>
              </a:buClr>
              <a:buChar char="»"/>
              <a:defRPr sz="1600">
                <a:solidFill>
                  <a:schemeClr val="bg1"/>
                </a:solidFill>
                <a:latin typeface="+mn-lt"/>
              </a:defRPr>
            </a:lvl8pPr>
            <a:lvl9pPr marL="3368675" indent="-163513" algn="l" rtl="0" eaLnBrk="1" fontAlgn="base" hangingPunct="1">
              <a:spcBef>
                <a:spcPct val="20000"/>
              </a:spcBef>
              <a:spcAft>
                <a:spcPct val="0"/>
              </a:spcAft>
              <a:buClr>
                <a:schemeClr val="bg1"/>
              </a:buClr>
              <a:buChar char="»"/>
              <a:defRPr sz="1600">
                <a:solidFill>
                  <a:schemeClr val="bg1"/>
                </a:solidFill>
                <a:latin typeface="+mn-lt"/>
              </a:defRPr>
            </a:lvl9pPr>
          </a:lstStyle>
          <a:p>
            <a:r>
              <a:rPr lang="en-US" sz="1500" b="1" dirty="0" smtClean="0"/>
              <a:t>If you want to import anything into the system, you must create a definition</a:t>
            </a:r>
          </a:p>
          <a:p>
            <a:r>
              <a:rPr lang="en-US" sz="1500" dirty="0" smtClean="0"/>
              <a:t>Navigate </a:t>
            </a:r>
            <a:r>
              <a:rPr lang="en-US" sz="1500" dirty="0"/>
              <a:t>–</a:t>
            </a:r>
          </a:p>
          <a:p>
            <a:pPr lvl="1"/>
            <a:r>
              <a:rPr lang="en-US" sz="1500" dirty="0"/>
              <a:t>Administration</a:t>
            </a:r>
          </a:p>
          <a:p>
            <a:pPr lvl="1"/>
            <a:r>
              <a:rPr lang="en-US" sz="1500" dirty="0" smtClean="0"/>
              <a:t>Batch Upload Definitions</a:t>
            </a:r>
            <a:endParaRPr lang="en-US" sz="1500" dirty="0"/>
          </a:p>
          <a:p>
            <a:pPr lvl="1"/>
            <a:r>
              <a:rPr lang="en-US" sz="1500" dirty="0" smtClean="0"/>
              <a:t>All Batch Upload Definitions</a:t>
            </a:r>
          </a:p>
          <a:p>
            <a:r>
              <a:rPr lang="en-US" sz="1500" dirty="0" smtClean="0"/>
              <a:t>Create…</a:t>
            </a:r>
          </a:p>
          <a:p>
            <a:r>
              <a:rPr lang="en-US" sz="1500" b="1" dirty="0" smtClean="0"/>
              <a:t>FYI – There are no OOTB definitions</a:t>
            </a:r>
          </a:p>
          <a:p>
            <a:r>
              <a:rPr lang="en-US" sz="1500" b="1" dirty="0" smtClean="0"/>
              <a:t>FYI - Create From File… doesn’t currently work with non-generic processors – </a:t>
            </a:r>
            <a:r>
              <a:rPr lang="en-US" sz="1500" b="1" i="1" dirty="0" smtClean="0"/>
              <a:t>Do not use</a:t>
            </a:r>
            <a:endParaRPr lang="en-US" sz="1500" i="1" dirty="0"/>
          </a:p>
        </p:txBody>
      </p:sp>
      <p:sp>
        <p:nvSpPr>
          <p:cNvPr id="4" name="Slide Number Placeholder 3"/>
          <p:cNvSpPr>
            <a:spLocks noGrp="1"/>
          </p:cNvSpPr>
          <p:nvPr>
            <p:ph type="sldNum" sz="quarter" idx="10"/>
          </p:nvPr>
        </p:nvSpPr>
        <p:spPr/>
        <p:txBody>
          <a:bodyPr/>
          <a:lstStyle/>
          <a:p>
            <a:fld id="{471D315E-952C-49FA-BFE5-E1E9BF0368E2}" type="slidenum">
              <a:rPr lang="en-US" smtClean="0"/>
              <a:t>31</a:t>
            </a:fld>
            <a:endParaRPr lang="en-US" dirty="0"/>
          </a:p>
        </p:txBody>
      </p:sp>
    </p:spTree>
    <p:extLst>
      <p:ext uri="{BB962C8B-B14F-4D97-AF65-F5344CB8AC3E}">
        <p14:creationId xmlns:p14="http://schemas.microsoft.com/office/powerpoint/2010/main" val="39638377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Batch Import – How to…</a:t>
            </a:r>
            <a:br>
              <a:rPr lang="en-US" sz="3200" dirty="0"/>
            </a:br>
            <a:r>
              <a:rPr lang="en-US" sz="3200" dirty="0"/>
              <a:t>	</a:t>
            </a:r>
            <a:r>
              <a:rPr lang="en-US" sz="3200" dirty="0" smtClean="0"/>
              <a:t>Create Definition</a:t>
            </a:r>
            <a:endParaRPr lang="en-US" sz="3200" dirty="0"/>
          </a:p>
        </p:txBody>
      </p:sp>
      <p:sp>
        <p:nvSpPr>
          <p:cNvPr id="4" name="Content Placeholder 2"/>
          <p:cNvSpPr txBox="1">
            <a:spLocks/>
          </p:cNvSpPr>
          <p:nvPr/>
        </p:nvSpPr>
        <p:spPr bwMode="auto">
          <a:xfrm>
            <a:off x="161925" y="1143000"/>
            <a:ext cx="1986915"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85000" lnSpcReduction="20000"/>
          </a:bodyPr>
          <a:lstStyle>
            <a:lvl1pPr marL="173038" indent="-173038" algn="l" rtl="0" eaLnBrk="1" fontAlgn="base" hangingPunct="1">
              <a:spcBef>
                <a:spcPct val="50000"/>
              </a:spcBef>
              <a:spcAft>
                <a:spcPct val="0"/>
              </a:spcAft>
              <a:buClr>
                <a:schemeClr val="tx1"/>
              </a:buClr>
              <a:buFont typeface="Wingdings" pitchFamily="2" charset="2"/>
              <a:buChar char="§"/>
              <a:defRPr sz="1600">
                <a:solidFill>
                  <a:schemeClr val="tx1"/>
                </a:solidFill>
                <a:latin typeface="Calibri"/>
                <a:ea typeface="MS PGothic" pitchFamily="34" charset="-128"/>
                <a:cs typeface="Calibri"/>
              </a:defRPr>
            </a:lvl1pPr>
            <a:lvl2pPr marL="509588" indent="-163513" algn="l" rtl="0" eaLnBrk="1" fontAlgn="base" hangingPunct="1">
              <a:spcBef>
                <a:spcPct val="0"/>
              </a:spcBef>
              <a:spcAft>
                <a:spcPct val="0"/>
              </a:spcAft>
              <a:buClr>
                <a:schemeClr val="tx1"/>
              </a:buClr>
              <a:buFont typeface="Arial" pitchFamily="34" charset="0"/>
              <a:buChar char="–"/>
              <a:defRPr sz="1600">
                <a:solidFill>
                  <a:schemeClr val="tx1"/>
                </a:solidFill>
                <a:latin typeface="Calibri"/>
                <a:ea typeface="MS PGothic" pitchFamily="34" charset="-128"/>
                <a:cs typeface="Calibri"/>
              </a:defRPr>
            </a:lvl2pPr>
            <a:lvl3pPr marL="855663" indent="-173038" algn="l" rtl="0" eaLnBrk="1" fontAlgn="base" hangingPunct="1">
              <a:spcBef>
                <a:spcPct val="0"/>
              </a:spcBef>
              <a:spcAft>
                <a:spcPct val="0"/>
              </a:spcAft>
              <a:buClr>
                <a:schemeClr val="tx1"/>
              </a:buClr>
              <a:buChar char="•"/>
              <a:defRPr sz="1600">
                <a:solidFill>
                  <a:schemeClr val="tx1"/>
                </a:solidFill>
                <a:latin typeface="Calibri"/>
                <a:ea typeface="MS PGothic" pitchFamily="34" charset="-128"/>
                <a:cs typeface="Calibri"/>
              </a:defRPr>
            </a:lvl3pPr>
            <a:lvl4pPr marL="1203325" indent="-173038" algn="l" rtl="0" eaLnBrk="1" fontAlgn="base" hangingPunct="1">
              <a:spcBef>
                <a:spcPct val="20000"/>
              </a:spcBef>
              <a:spcAft>
                <a:spcPct val="0"/>
              </a:spcAft>
              <a:buClr>
                <a:schemeClr val="bg1"/>
              </a:buClr>
              <a:buChar char="–"/>
              <a:defRPr sz="1600">
                <a:solidFill>
                  <a:schemeClr val="bg1"/>
                </a:solidFill>
                <a:latin typeface="Calibri"/>
                <a:ea typeface="MS PGothic" pitchFamily="34" charset="-128"/>
                <a:cs typeface="Calibri"/>
              </a:defRPr>
            </a:lvl4pPr>
            <a:lvl5pPr marL="1539875" indent="-163513" algn="l" rtl="0" eaLnBrk="1" fontAlgn="base" hangingPunct="1">
              <a:spcBef>
                <a:spcPct val="20000"/>
              </a:spcBef>
              <a:spcAft>
                <a:spcPct val="0"/>
              </a:spcAft>
              <a:buClr>
                <a:schemeClr val="bg1"/>
              </a:buClr>
              <a:buChar char="»"/>
              <a:defRPr sz="1600">
                <a:solidFill>
                  <a:schemeClr val="bg1"/>
                </a:solidFill>
                <a:latin typeface="Calibri"/>
                <a:ea typeface="MS PGothic" pitchFamily="34" charset="-128"/>
                <a:cs typeface="Calibri"/>
              </a:defRPr>
            </a:lvl5pPr>
            <a:lvl6pPr marL="1997075" indent="-163513" algn="l" rtl="0" eaLnBrk="1" fontAlgn="base" hangingPunct="1">
              <a:spcBef>
                <a:spcPct val="20000"/>
              </a:spcBef>
              <a:spcAft>
                <a:spcPct val="0"/>
              </a:spcAft>
              <a:buClr>
                <a:schemeClr val="bg1"/>
              </a:buClr>
              <a:buChar char="»"/>
              <a:defRPr sz="1600">
                <a:solidFill>
                  <a:schemeClr val="bg1"/>
                </a:solidFill>
                <a:latin typeface="+mn-lt"/>
              </a:defRPr>
            </a:lvl6pPr>
            <a:lvl7pPr marL="2454275" indent="-163513" algn="l" rtl="0" eaLnBrk="1" fontAlgn="base" hangingPunct="1">
              <a:spcBef>
                <a:spcPct val="20000"/>
              </a:spcBef>
              <a:spcAft>
                <a:spcPct val="0"/>
              </a:spcAft>
              <a:buClr>
                <a:schemeClr val="bg1"/>
              </a:buClr>
              <a:buChar char="»"/>
              <a:defRPr sz="1600">
                <a:solidFill>
                  <a:schemeClr val="bg1"/>
                </a:solidFill>
                <a:latin typeface="+mn-lt"/>
              </a:defRPr>
            </a:lvl7pPr>
            <a:lvl8pPr marL="2911475" indent="-163513" algn="l" rtl="0" eaLnBrk="1" fontAlgn="base" hangingPunct="1">
              <a:spcBef>
                <a:spcPct val="20000"/>
              </a:spcBef>
              <a:spcAft>
                <a:spcPct val="0"/>
              </a:spcAft>
              <a:buClr>
                <a:schemeClr val="bg1"/>
              </a:buClr>
              <a:buChar char="»"/>
              <a:defRPr sz="1600">
                <a:solidFill>
                  <a:schemeClr val="bg1"/>
                </a:solidFill>
                <a:latin typeface="+mn-lt"/>
              </a:defRPr>
            </a:lvl8pPr>
            <a:lvl9pPr marL="3368675" indent="-163513" algn="l" rtl="0" eaLnBrk="1" fontAlgn="base" hangingPunct="1">
              <a:spcBef>
                <a:spcPct val="20000"/>
              </a:spcBef>
              <a:spcAft>
                <a:spcPct val="0"/>
              </a:spcAft>
              <a:buClr>
                <a:schemeClr val="bg1"/>
              </a:buClr>
              <a:buChar char="»"/>
              <a:defRPr sz="1600">
                <a:solidFill>
                  <a:schemeClr val="bg1"/>
                </a:solidFill>
                <a:latin typeface="+mn-lt"/>
              </a:defRPr>
            </a:lvl9pPr>
          </a:lstStyle>
          <a:p>
            <a:r>
              <a:rPr lang="en-US" sz="1400" b="1" dirty="0" smtClean="0"/>
              <a:t>To have the system create a template for you…</a:t>
            </a:r>
          </a:p>
          <a:p>
            <a:r>
              <a:rPr lang="en-US" sz="1400" dirty="0" smtClean="0"/>
              <a:t>Click Create</a:t>
            </a:r>
          </a:p>
          <a:p>
            <a:r>
              <a:rPr lang="en-US" sz="1400" dirty="0" smtClean="0"/>
              <a:t>Enter Required Name</a:t>
            </a:r>
          </a:p>
          <a:p>
            <a:r>
              <a:rPr lang="en-US" sz="1400" dirty="0" smtClean="0"/>
              <a:t>Select the appropriate processor for your purpose</a:t>
            </a:r>
            <a:endParaRPr lang="en-US" sz="1400" dirty="0"/>
          </a:p>
          <a:p>
            <a:pPr lvl="1"/>
            <a:r>
              <a:rPr lang="en-US" sz="1400" dirty="0" smtClean="0"/>
              <a:t>Category</a:t>
            </a:r>
          </a:p>
          <a:p>
            <a:pPr lvl="1"/>
            <a:r>
              <a:rPr lang="en-US" sz="1400" dirty="0" smtClean="0"/>
              <a:t>Country</a:t>
            </a:r>
          </a:p>
          <a:p>
            <a:pPr lvl="1"/>
            <a:r>
              <a:rPr lang="en-US" sz="1400" dirty="0" smtClean="0"/>
              <a:t>Region</a:t>
            </a:r>
          </a:p>
          <a:p>
            <a:pPr lvl="1"/>
            <a:r>
              <a:rPr lang="en-US" sz="1400" dirty="0" smtClean="0"/>
              <a:t>State / Province Subdivision</a:t>
            </a:r>
          </a:p>
          <a:p>
            <a:pPr lvl="1"/>
            <a:r>
              <a:rPr lang="en-US" sz="1400" dirty="0" smtClean="0"/>
              <a:t>Organization</a:t>
            </a:r>
          </a:p>
          <a:p>
            <a:pPr lvl="1"/>
            <a:r>
              <a:rPr lang="en-US" sz="1400" dirty="0" smtClean="0"/>
              <a:t>Industry Code</a:t>
            </a:r>
          </a:p>
          <a:p>
            <a:pPr lvl="1"/>
            <a:r>
              <a:rPr lang="en-US" sz="1400" dirty="0" smtClean="0"/>
              <a:t>HR</a:t>
            </a:r>
          </a:p>
          <a:p>
            <a:pPr lvl="1"/>
            <a:r>
              <a:rPr lang="en-US" sz="1400" dirty="0" smtClean="0"/>
              <a:t>Supplier</a:t>
            </a:r>
          </a:p>
          <a:p>
            <a:r>
              <a:rPr lang="en-US" sz="1400" dirty="0"/>
              <a:t>Select the applicable Data Source</a:t>
            </a:r>
          </a:p>
          <a:p>
            <a:r>
              <a:rPr lang="en-US" sz="1400" b="1" dirty="0" smtClean="0"/>
              <a:t>To create a custom template…</a:t>
            </a:r>
          </a:p>
          <a:p>
            <a:r>
              <a:rPr lang="en-US" sz="1400" dirty="0" smtClean="0"/>
              <a:t>Edit column labels, usage and attributes, reorder and remove </a:t>
            </a:r>
          </a:p>
          <a:p>
            <a:pPr lvl="1"/>
            <a:r>
              <a:rPr lang="en-US" sz="1400" dirty="0" smtClean="0"/>
              <a:t>Lookup - </a:t>
            </a:r>
            <a:r>
              <a:rPr lang="en-US" sz="1400" i="1" dirty="0" smtClean="0"/>
              <a:t>Use to search uniqueness if it exists and update, otherwise insert</a:t>
            </a:r>
          </a:p>
          <a:p>
            <a:pPr lvl="1"/>
            <a:r>
              <a:rPr lang="en-US" sz="1400" dirty="0" smtClean="0"/>
              <a:t>Insert / Update</a:t>
            </a:r>
          </a:p>
          <a:p>
            <a:pPr lvl="1"/>
            <a:r>
              <a:rPr lang="en-US" sz="1400" dirty="0" smtClean="0"/>
              <a:t>Ignore</a:t>
            </a:r>
          </a:p>
          <a:p>
            <a:r>
              <a:rPr lang="en-US" sz="1400" dirty="0" smtClean="0"/>
              <a:t>Save</a:t>
            </a:r>
            <a:endParaRPr lang="en-US" sz="1400"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8840" y="1143000"/>
            <a:ext cx="6995160" cy="461397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726" y="2667000"/>
            <a:ext cx="6400800" cy="180652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2079344" y="4988812"/>
            <a:ext cx="7064655" cy="1569660"/>
          </a:xfrm>
          <a:prstGeom prst="rect">
            <a:avLst/>
          </a:prstGeom>
          <a:solidFill>
            <a:srgbClr val="00B0F0"/>
          </a:solidFill>
        </p:spPr>
        <p:txBody>
          <a:bodyPr wrap="square" rtlCol="0">
            <a:spAutoFit/>
          </a:bodyPr>
          <a:lstStyle/>
          <a:p>
            <a:r>
              <a:rPr lang="en-US" sz="1600" b="1" dirty="0" smtClean="0">
                <a:latin typeface="Calibri" pitchFamily="34" charset="0"/>
              </a:rPr>
              <a:t>FYI – </a:t>
            </a:r>
          </a:p>
          <a:p>
            <a:r>
              <a:rPr lang="en-US" sz="1600" dirty="0" smtClean="0">
                <a:latin typeface="Calibri" pitchFamily="34" charset="0"/>
              </a:rPr>
              <a:t>Be cognizant of your required fields for an object as the definition creation will not warn you, otherwise the system will throw errors when performing the import with the definition</a:t>
            </a:r>
          </a:p>
          <a:p>
            <a:r>
              <a:rPr lang="en-US" sz="1600" i="1" dirty="0">
                <a:latin typeface="Calibri" pitchFamily="34" charset="0"/>
              </a:rPr>
              <a:t>org.hibernate.exception.ConstraintViolationException: Could not execute JDBC batch update</a:t>
            </a:r>
          </a:p>
        </p:txBody>
      </p:sp>
      <p:sp>
        <p:nvSpPr>
          <p:cNvPr id="3" name="Slide Number Placeholder 2"/>
          <p:cNvSpPr>
            <a:spLocks noGrp="1"/>
          </p:cNvSpPr>
          <p:nvPr>
            <p:ph type="sldNum" sz="quarter" idx="10"/>
          </p:nvPr>
        </p:nvSpPr>
        <p:spPr/>
        <p:txBody>
          <a:bodyPr/>
          <a:lstStyle/>
          <a:p>
            <a:fld id="{471D315E-952C-49FA-BFE5-E1E9BF0368E2}" type="slidenum">
              <a:rPr lang="en-US" smtClean="0"/>
              <a:t>32</a:t>
            </a:fld>
            <a:endParaRPr lang="en-US" dirty="0"/>
          </a:p>
        </p:txBody>
      </p:sp>
    </p:spTree>
    <p:extLst>
      <p:ext uri="{BB962C8B-B14F-4D97-AF65-F5344CB8AC3E}">
        <p14:creationId xmlns:p14="http://schemas.microsoft.com/office/powerpoint/2010/main" val="2237803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195"/>
                                        </p:tgtEl>
                                        <p:attrNameLst>
                                          <p:attrName>style.visibility</p:attrName>
                                        </p:attrNameLst>
                                      </p:cBhvr>
                                      <p:to>
                                        <p:strVal val="visible"/>
                                      </p:to>
                                    </p:set>
                                    <p:anim calcmode="lin" valueType="num">
                                      <p:cBhvr>
                                        <p:cTn id="7" dur="500" fill="hold"/>
                                        <p:tgtEl>
                                          <p:spTgt spid="8195"/>
                                        </p:tgtEl>
                                        <p:attrNameLst>
                                          <p:attrName>ppt_w</p:attrName>
                                        </p:attrNameLst>
                                      </p:cBhvr>
                                      <p:tavLst>
                                        <p:tav tm="0">
                                          <p:val>
                                            <p:fltVal val="0"/>
                                          </p:val>
                                        </p:tav>
                                        <p:tav tm="100000">
                                          <p:val>
                                            <p:strVal val="#ppt_w"/>
                                          </p:val>
                                        </p:tav>
                                      </p:tavLst>
                                    </p:anim>
                                    <p:anim calcmode="lin" valueType="num">
                                      <p:cBhvr>
                                        <p:cTn id="8" dur="500" fill="hold"/>
                                        <p:tgtEl>
                                          <p:spTgt spid="8195"/>
                                        </p:tgtEl>
                                        <p:attrNameLst>
                                          <p:attrName>ppt_h</p:attrName>
                                        </p:attrNameLst>
                                      </p:cBhvr>
                                      <p:tavLst>
                                        <p:tav tm="0">
                                          <p:val>
                                            <p:fltVal val="0"/>
                                          </p:val>
                                        </p:tav>
                                        <p:tav tm="100000">
                                          <p:val>
                                            <p:strVal val="#ppt_h"/>
                                          </p:val>
                                        </p:tav>
                                      </p:tavLst>
                                    </p:anim>
                                    <p:animEffect transition="in" filter="fade">
                                      <p:cBhvr>
                                        <p:cTn id="9" dur="500"/>
                                        <p:tgtEl>
                                          <p:spTgt spid="819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10. Import Details</a:t>
            </a:r>
            <a:endParaRPr lang="en-US" dirty="0"/>
          </a:p>
        </p:txBody>
      </p:sp>
      <p:sp>
        <p:nvSpPr>
          <p:cNvPr id="5" name="Text Placeholder 4"/>
          <p:cNvSpPr>
            <a:spLocks noGrp="1"/>
          </p:cNvSpPr>
          <p:nvPr>
            <p:ph type="body" idx="1"/>
          </p:nvPr>
        </p:nvSpPr>
        <p:spPr/>
        <p:txBody>
          <a:bodyPr/>
          <a:lstStyle/>
          <a:p>
            <a:r>
              <a:rPr lang="en-US" dirty="0" smtClean="0"/>
              <a:t>How to…</a:t>
            </a:r>
            <a:endParaRPr lang="en-US" dirty="0"/>
          </a:p>
        </p:txBody>
      </p:sp>
      <p:sp>
        <p:nvSpPr>
          <p:cNvPr id="2" name="Slide Number Placeholder 1"/>
          <p:cNvSpPr>
            <a:spLocks noGrp="1"/>
          </p:cNvSpPr>
          <p:nvPr>
            <p:ph type="sldNum" sz="quarter" idx="10"/>
          </p:nvPr>
        </p:nvSpPr>
        <p:spPr/>
        <p:txBody>
          <a:bodyPr/>
          <a:lstStyle/>
          <a:p>
            <a:fld id="{471D315E-952C-49FA-BFE5-E1E9BF0368E2}" type="slidenum">
              <a:rPr lang="en-US" smtClean="0"/>
              <a:t>33</a:t>
            </a:fld>
            <a:endParaRPr lang="en-US" dirty="0"/>
          </a:p>
        </p:txBody>
      </p:sp>
    </p:spTree>
    <p:extLst>
      <p:ext uri="{BB962C8B-B14F-4D97-AF65-F5344CB8AC3E}">
        <p14:creationId xmlns:p14="http://schemas.microsoft.com/office/powerpoint/2010/main" val="22519659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Import – How to…</a:t>
            </a:r>
            <a:br>
              <a:rPr lang="en-US" dirty="0" smtClean="0"/>
            </a:br>
            <a:r>
              <a:rPr lang="en-US" dirty="0"/>
              <a:t>	</a:t>
            </a:r>
            <a:r>
              <a:rPr lang="en-US" dirty="0" smtClean="0"/>
              <a:t>Details</a:t>
            </a:r>
            <a:endParaRPr lang="en-US" dirty="0"/>
          </a:p>
        </p:txBody>
      </p:sp>
      <p:sp>
        <p:nvSpPr>
          <p:cNvPr id="3" name="Content Placeholder 2"/>
          <p:cNvSpPr>
            <a:spLocks noGrp="1"/>
          </p:cNvSpPr>
          <p:nvPr>
            <p:ph idx="1"/>
          </p:nvPr>
        </p:nvSpPr>
        <p:spPr/>
        <p:txBody>
          <a:bodyPr/>
          <a:lstStyle/>
          <a:p>
            <a:r>
              <a:rPr lang="en-US" dirty="0" smtClean="0"/>
              <a:t>Processors</a:t>
            </a:r>
          </a:p>
          <a:p>
            <a:pPr lvl="1"/>
            <a:r>
              <a:rPr lang="en-US" dirty="0" smtClean="0"/>
              <a:t>Engineered to appropriately establish information across multiple objects</a:t>
            </a:r>
          </a:p>
          <a:p>
            <a:pPr lvl="1"/>
            <a:r>
              <a:rPr lang="en-US" dirty="0" smtClean="0"/>
              <a:t>Example:</a:t>
            </a:r>
          </a:p>
          <a:p>
            <a:pPr lvl="2"/>
            <a:r>
              <a:rPr lang="en-US" dirty="0" smtClean="0"/>
              <a:t>A supplier imported into the system doesn’t only fall into a supplier table</a:t>
            </a:r>
          </a:p>
          <a:p>
            <a:pPr lvl="2"/>
            <a:r>
              <a:rPr lang="en-US" dirty="0" smtClean="0"/>
              <a:t>A supplier’s information spans across the tables of</a:t>
            </a:r>
          </a:p>
          <a:p>
            <a:pPr lvl="3"/>
            <a:r>
              <a:rPr lang="en-US" dirty="0" smtClean="0">
                <a:solidFill>
                  <a:schemeClr val="tx1"/>
                </a:solidFill>
              </a:rPr>
              <a:t>- Supplier Table</a:t>
            </a:r>
          </a:p>
          <a:p>
            <a:pPr lvl="3"/>
            <a:r>
              <a:rPr lang="en-US" dirty="0" smtClean="0">
                <a:solidFill>
                  <a:schemeClr val="tx1"/>
                </a:solidFill>
              </a:rPr>
              <a:t>- Address Table</a:t>
            </a:r>
          </a:p>
          <a:p>
            <a:pPr lvl="3"/>
            <a:r>
              <a:rPr lang="en-US" dirty="0" smtClean="0">
                <a:solidFill>
                  <a:schemeClr val="tx1"/>
                </a:solidFill>
              </a:rPr>
              <a:t>- User Table</a:t>
            </a:r>
          </a:p>
          <a:p>
            <a:pPr lvl="3"/>
            <a:r>
              <a:rPr lang="en-US" dirty="0" smtClean="0">
                <a:solidFill>
                  <a:schemeClr val="tx1"/>
                </a:solidFill>
              </a:rPr>
              <a:t>- Phone Table</a:t>
            </a:r>
          </a:p>
          <a:p>
            <a:pPr lvl="3"/>
            <a:r>
              <a:rPr lang="en-US" dirty="0" smtClean="0">
                <a:solidFill>
                  <a:schemeClr val="tx1"/>
                </a:solidFill>
              </a:rPr>
              <a:t>- Data Source Table</a:t>
            </a:r>
          </a:p>
          <a:p>
            <a:r>
              <a:rPr lang="en-US" dirty="0" smtClean="0"/>
              <a:t>Error Handling</a:t>
            </a:r>
          </a:p>
          <a:p>
            <a:pPr lvl="1"/>
            <a:r>
              <a:rPr lang="en-US" dirty="0" smtClean="0"/>
              <a:t>The system will not fail an entire import</a:t>
            </a:r>
          </a:p>
          <a:p>
            <a:pPr lvl="1"/>
            <a:r>
              <a:rPr lang="en-US" dirty="0" smtClean="0"/>
              <a:t>Errors are logged in the UI and available in the attachment tab of the failed import</a:t>
            </a:r>
          </a:p>
          <a:p>
            <a:pPr lvl="1"/>
            <a:r>
              <a:rPr lang="en-US" dirty="0" smtClean="0"/>
              <a:t>Adjust errors in file, removing the error column and “reload”</a:t>
            </a:r>
          </a:p>
        </p:txBody>
      </p:sp>
      <p:sp>
        <p:nvSpPr>
          <p:cNvPr id="4" name="Slide Number Placeholder 3"/>
          <p:cNvSpPr>
            <a:spLocks noGrp="1"/>
          </p:cNvSpPr>
          <p:nvPr>
            <p:ph type="sldNum" sz="quarter" idx="10"/>
          </p:nvPr>
        </p:nvSpPr>
        <p:spPr/>
        <p:txBody>
          <a:bodyPr/>
          <a:lstStyle/>
          <a:p>
            <a:fld id="{471D315E-952C-49FA-BFE5-E1E9BF0368E2}" type="slidenum">
              <a:rPr lang="en-US" smtClean="0"/>
              <a:t>34</a:t>
            </a:fld>
            <a:endParaRPr lang="en-US" dirty="0"/>
          </a:p>
        </p:txBody>
      </p:sp>
    </p:spTree>
    <p:extLst>
      <p:ext uri="{BB962C8B-B14F-4D97-AF65-F5344CB8AC3E}">
        <p14:creationId xmlns:p14="http://schemas.microsoft.com/office/powerpoint/2010/main" val="18986273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11. Import Process</a:t>
            </a:r>
            <a:endParaRPr lang="en-US" dirty="0"/>
          </a:p>
        </p:txBody>
      </p:sp>
      <p:sp>
        <p:nvSpPr>
          <p:cNvPr id="5" name="Text Placeholder 4"/>
          <p:cNvSpPr>
            <a:spLocks noGrp="1"/>
          </p:cNvSpPr>
          <p:nvPr>
            <p:ph type="body" idx="1"/>
          </p:nvPr>
        </p:nvSpPr>
        <p:spPr/>
        <p:txBody>
          <a:bodyPr/>
          <a:lstStyle/>
          <a:p>
            <a:r>
              <a:rPr lang="en-US" dirty="0" smtClean="0"/>
              <a:t>How to…</a:t>
            </a:r>
            <a:endParaRPr lang="en-US" dirty="0"/>
          </a:p>
        </p:txBody>
      </p:sp>
      <p:sp>
        <p:nvSpPr>
          <p:cNvPr id="2" name="Slide Number Placeholder 1"/>
          <p:cNvSpPr>
            <a:spLocks noGrp="1"/>
          </p:cNvSpPr>
          <p:nvPr>
            <p:ph type="sldNum" sz="quarter" idx="10"/>
          </p:nvPr>
        </p:nvSpPr>
        <p:spPr/>
        <p:txBody>
          <a:bodyPr/>
          <a:lstStyle/>
          <a:p>
            <a:fld id="{471D315E-952C-49FA-BFE5-E1E9BF0368E2}" type="slidenum">
              <a:rPr lang="en-US" smtClean="0"/>
              <a:t>35</a:t>
            </a:fld>
            <a:endParaRPr lang="en-US" dirty="0"/>
          </a:p>
        </p:txBody>
      </p:sp>
    </p:spTree>
    <p:extLst>
      <p:ext uri="{BB962C8B-B14F-4D97-AF65-F5344CB8AC3E}">
        <p14:creationId xmlns:p14="http://schemas.microsoft.com/office/powerpoint/2010/main" val="16035338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Import Process </a:t>
            </a:r>
            <a:r>
              <a:rPr lang="en-US" sz="3200" dirty="0"/>
              <a:t>– How to…</a:t>
            </a:r>
            <a:br>
              <a:rPr lang="en-US" sz="3200" dirty="0"/>
            </a:br>
            <a:r>
              <a:rPr lang="en-US" sz="3200" dirty="0"/>
              <a:t>	</a:t>
            </a:r>
            <a:r>
              <a:rPr lang="en-US" sz="3200" dirty="0" smtClean="0"/>
              <a:t>Download</a:t>
            </a:r>
            <a:endParaRPr lang="en-US" sz="32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8840" y="1139904"/>
            <a:ext cx="6995160" cy="53370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2"/>
          <p:cNvSpPr txBox="1">
            <a:spLocks/>
          </p:cNvSpPr>
          <p:nvPr/>
        </p:nvSpPr>
        <p:spPr bwMode="auto">
          <a:xfrm>
            <a:off x="161925" y="1219200"/>
            <a:ext cx="1986915"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173038" indent="-173038" algn="l" rtl="0" eaLnBrk="1" fontAlgn="base" hangingPunct="1">
              <a:spcBef>
                <a:spcPct val="50000"/>
              </a:spcBef>
              <a:spcAft>
                <a:spcPct val="0"/>
              </a:spcAft>
              <a:buClr>
                <a:schemeClr val="tx1"/>
              </a:buClr>
              <a:buFont typeface="Wingdings" pitchFamily="2" charset="2"/>
              <a:buChar char="§"/>
              <a:defRPr sz="1600">
                <a:solidFill>
                  <a:schemeClr val="tx1"/>
                </a:solidFill>
                <a:latin typeface="Calibri"/>
                <a:ea typeface="MS PGothic" pitchFamily="34" charset="-128"/>
                <a:cs typeface="Calibri"/>
              </a:defRPr>
            </a:lvl1pPr>
            <a:lvl2pPr marL="509588" indent="-163513" algn="l" rtl="0" eaLnBrk="1" fontAlgn="base" hangingPunct="1">
              <a:spcBef>
                <a:spcPct val="0"/>
              </a:spcBef>
              <a:spcAft>
                <a:spcPct val="0"/>
              </a:spcAft>
              <a:buClr>
                <a:schemeClr val="tx1"/>
              </a:buClr>
              <a:buFont typeface="Arial" pitchFamily="34" charset="0"/>
              <a:buChar char="–"/>
              <a:defRPr sz="1600">
                <a:solidFill>
                  <a:schemeClr val="tx1"/>
                </a:solidFill>
                <a:latin typeface="Calibri"/>
                <a:ea typeface="MS PGothic" pitchFamily="34" charset="-128"/>
                <a:cs typeface="Calibri"/>
              </a:defRPr>
            </a:lvl2pPr>
            <a:lvl3pPr marL="855663" indent="-173038" algn="l" rtl="0" eaLnBrk="1" fontAlgn="base" hangingPunct="1">
              <a:spcBef>
                <a:spcPct val="0"/>
              </a:spcBef>
              <a:spcAft>
                <a:spcPct val="0"/>
              </a:spcAft>
              <a:buClr>
                <a:schemeClr val="tx1"/>
              </a:buClr>
              <a:buChar char="•"/>
              <a:defRPr sz="1600">
                <a:solidFill>
                  <a:schemeClr val="tx1"/>
                </a:solidFill>
                <a:latin typeface="Calibri"/>
                <a:ea typeface="MS PGothic" pitchFamily="34" charset="-128"/>
                <a:cs typeface="Calibri"/>
              </a:defRPr>
            </a:lvl3pPr>
            <a:lvl4pPr marL="1203325" indent="-173038" algn="l" rtl="0" eaLnBrk="1" fontAlgn="base" hangingPunct="1">
              <a:spcBef>
                <a:spcPct val="20000"/>
              </a:spcBef>
              <a:spcAft>
                <a:spcPct val="0"/>
              </a:spcAft>
              <a:buClr>
                <a:schemeClr val="bg1"/>
              </a:buClr>
              <a:buChar char="–"/>
              <a:defRPr sz="1600">
                <a:solidFill>
                  <a:schemeClr val="bg1"/>
                </a:solidFill>
                <a:latin typeface="Calibri"/>
                <a:ea typeface="MS PGothic" pitchFamily="34" charset="-128"/>
                <a:cs typeface="Calibri"/>
              </a:defRPr>
            </a:lvl4pPr>
            <a:lvl5pPr marL="1539875" indent="-163513" algn="l" rtl="0" eaLnBrk="1" fontAlgn="base" hangingPunct="1">
              <a:spcBef>
                <a:spcPct val="20000"/>
              </a:spcBef>
              <a:spcAft>
                <a:spcPct val="0"/>
              </a:spcAft>
              <a:buClr>
                <a:schemeClr val="bg1"/>
              </a:buClr>
              <a:buChar char="»"/>
              <a:defRPr sz="1600">
                <a:solidFill>
                  <a:schemeClr val="bg1"/>
                </a:solidFill>
                <a:latin typeface="Calibri"/>
                <a:ea typeface="MS PGothic" pitchFamily="34" charset="-128"/>
                <a:cs typeface="Calibri"/>
              </a:defRPr>
            </a:lvl5pPr>
            <a:lvl6pPr marL="1997075" indent="-163513" algn="l" rtl="0" eaLnBrk="1" fontAlgn="base" hangingPunct="1">
              <a:spcBef>
                <a:spcPct val="20000"/>
              </a:spcBef>
              <a:spcAft>
                <a:spcPct val="0"/>
              </a:spcAft>
              <a:buClr>
                <a:schemeClr val="bg1"/>
              </a:buClr>
              <a:buChar char="»"/>
              <a:defRPr sz="1600">
                <a:solidFill>
                  <a:schemeClr val="bg1"/>
                </a:solidFill>
                <a:latin typeface="+mn-lt"/>
              </a:defRPr>
            </a:lvl6pPr>
            <a:lvl7pPr marL="2454275" indent="-163513" algn="l" rtl="0" eaLnBrk="1" fontAlgn="base" hangingPunct="1">
              <a:spcBef>
                <a:spcPct val="20000"/>
              </a:spcBef>
              <a:spcAft>
                <a:spcPct val="0"/>
              </a:spcAft>
              <a:buClr>
                <a:schemeClr val="bg1"/>
              </a:buClr>
              <a:buChar char="»"/>
              <a:defRPr sz="1600">
                <a:solidFill>
                  <a:schemeClr val="bg1"/>
                </a:solidFill>
                <a:latin typeface="+mn-lt"/>
              </a:defRPr>
            </a:lvl7pPr>
            <a:lvl8pPr marL="2911475" indent="-163513" algn="l" rtl="0" eaLnBrk="1" fontAlgn="base" hangingPunct="1">
              <a:spcBef>
                <a:spcPct val="20000"/>
              </a:spcBef>
              <a:spcAft>
                <a:spcPct val="0"/>
              </a:spcAft>
              <a:buClr>
                <a:schemeClr val="bg1"/>
              </a:buClr>
              <a:buChar char="»"/>
              <a:defRPr sz="1600">
                <a:solidFill>
                  <a:schemeClr val="bg1"/>
                </a:solidFill>
                <a:latin typeface="+mn-lt"/>
              </a:defRPr>
            </a:lvl8pPr>
            <a:lvl9pPr marL="3368675" indent="-163513" algn="l" rtl="0" eaLnBrk="1" fontAlgn="base" hangingPunct="1">
              <a:spcBef>
                <a:spcPct val="20000"/>
              </a:spcBef>
              <a:spcAft>
                <a:spcPct val="0"/>
              </a:spcAft>
              <a:buClr>
                <a:schemeClr val="bg1"/>
              </a:buClr>
              <a:buChar char="»"/>
              <a:defRPr sz="1600">
                <a:solidFill>
                  <a:schemeClr val="bg1"/>
                </a:solidFill>
                <a:latin typeface="+mn-lt"/>
              </a:defRPr>
            </a:lvl9pPr>
          </a:lstStyle>
          <a:p>
            <a:r>
              <a:rPr lang="en-US" dirty="0" smtClean="0"/>
              <a:t>From your batch upload definition…</a:t>
            </a:r>
          </a:p>
          <a:p>
            <a:r>
              <a:rPr lang="en-US" dirty="0" smtClean="0"/>
              <a:t>Click </a:t>
            </a:r>
          </a:p>
          <a:p>
            <a:pPr lvl="1"/>
            <a:r>
              <a:rPr lang="en-US" dirty="0" smtClean="0"/>
              <a:t>Download File…</a:t>
            </a:r>
          </a:p>
          <a:p>
            <a:r>
              <a:rPr lang="en-US" dirty="0" smtClean="0"/>
              <a:t>Save to local machine</a:t>
            </a:r>
          </a:p>
          <a:p>
            <a:r>
              <a:rPr lang="de-DE" dirty="0" smtClean="0"/>
              <a:t>Update your file and save</a:t>
            </a:r>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2514600"/>
            <a:ext cx="4953000" cy="349553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0"/>
          </p:nvPr>
        </p:nvSpPr>
        <p:spPr/>
        <p:txBody>
          <a:bodyPr/>
          <a:lstStyle/>
          <a:p>
            <a:fld id="{471D315E-952C-49FA-BFE5-E1E9BF0368E2}" type="slidenum">
              <a:rPr lang="en-US" smtClean="0"/>
              <a:t>36</a:t>
            </a:fld>
            <a:endParaRPr lang="en-US" dirty="0"/>
          </a:p>
        </p:txBody>
      </p:sp>
    </p:spTree>
    <p:extLst>
      <p:ext uri="{BB962C8B-B14F-4D97-AF65-F5344CB8AC3E}">
        <p14:creationId xmlns:p14="http://schemas.microsoft.com/office/powerpoint/2010/main" val="2503532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8840" y="1169994"/>
            <a:ext cx="6995160" cy="490695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sz="3200" dirty="0"/>
              <a:t>Import </a:t>
            </a:r>
            <a:r>
              <a:rPr lang="en-US" sz="3200" dirty="0" smtClean="0"/>
              <a:t>Process – </a:t>
            </a:r>
            <a:r>
              <a:rPr lang="en-US" sz="3200" dirty="0"/>
              <a:t>How to…</a:t>
            </a:r>
            <a:br>
              <a:rPr lang="en-US" sz="3200" dirty="0"/>
            </a:br>
            <a:r>
              <a:rPr lang="en-US" sz="3200" dirty="0"/>
              <a:t>	</a:t>
            </a:r>
            <a:r>
              <a:rPr lang="en-US" sz="3200" dirty="0" smtClean="0"/>
              <a:t>Import</a:t>
            </a:r>
            <a:endParaRPr lang="en-US" sz="3200" dirty="0"/>
          </a:p>
        </p:txBody>
      </p:sp>
      <p:sp>
        <p:nvSpPr>
          <p:cNvPr id="5" name="Rectangle 4"/>
          <p:cNvSpPr/>
          <p:nvPr/>
        </p:nvSpPr>
        <p:spPr bwMode="auto">
          <a:xfrm>
            <a:off x="7496175" y="2114550"/>
            <a:ext cx="609600" cy="249238"/>
          </a:xfrm>
          <a:prstGeom prst="rect">
            <a:avLst/>
          </a:prstGeom>
          <a:noFill/>
          <a:ln w="38100" cap="sq" cmpd="thickThin" algn="ctr">
            <a:solidFill>
              <a:srgbClr val="FF0000"/>
            </a:solidFill>
            <a:prstDash val="solid"/>
            <a:bevel/>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dirty="0" smtClean="0">
              <a:ln>
                <a:noFill/>
              </a:ln>
              <a:solidFill>
                <a:schemeClr val="hlink"/>
              </a:solidFill>
              <a:effectLst/>
              <a:latin typeface="Arial"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2316163"/>
            <a:ext cx="5288531" cy="4038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2"/>
          <p:cNvSpPr txBox="1">
            <a:spLocks/>
          </p:cNvSpPr>
          <p:nvPr/>
        </p:nvSpPr>
        <p:spPr bwMode="auto">
          <a:xfrm>
            <a:off x="161925" y="1219200"/>
            <a:ext cx="1986915"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173038" indent="-173038" algn="l" rtl="0" eaLnBrk="1" fontAlgn="base" hangingPunct="1">
              <a:spcBef>
                <a:spcPct val="50000"/>
              </a:spcBef>
              <a:spcAft>
                <a:spcPct val="0"/>
              </a:spcAft>
              <a:buClr>
                <a:schemeClr val="tx1"/>
              </a:buClr>
              <a:buFont typeface="Wingdings" pitchFamily="2" charset="2"/>
              <a:buChar char="§"/>
              <a:defRPr sz="1600">
                <a:solidFill>
                  <a:schemeClr val="tx1"/>
                </a:solidFill>
                <a:latin typeface="Calibri"/>
                <a:ea typeface="MS PGothic" pitchFamily="34" charset="-128"/>
                <a:cs typeface="Calibri"/>
              </a:defRPr>
            </a:lvl1pPr>
            <a:lvl2pPr marL="509588" indent="-163513" algn="l" rtl="0" eaLnBrk="1" fontAlgn="base" hangingPunct="1">
              <a:spcBef>
                <a:spcPct val="0"/>
              </a:spcBef>
              <a:spcAft>
                <a:spcPct val="0"/>
              </a:spcAft>
              <a:buClr>
                <a:schemeClr val="tx1"/>
              </a:buClr>
              <a:buFont typeface="Arial" pitchFamily="34" charset="0"/>
              <a:buChar char="–"/>
              <a:defRPr sz="1600">
                <a:solidFill>
                  <a:schemeClr val="tx1"/>
                </a:solidFill>
                <a:latin typeface="Calibri"/>
                <a:ea typeface="MS PGothic" pitchFamily="34" charset="-128"/>
                <a:cs typeface="Calibri"/>
              </a:defRPr>
            </a:lvl2pPr>
            <a:lvl3pPr marL="855663" indent="-173038" algn="l" rtl="0" eaLnBrk="1" fontAlgn="base" hangingPunct="1">
              <a:spcBef>
                <a:spcPct val="0"/>
              </a:spcBef>
              <a:spcAft>
                <a:spcPct val="0"/>
              </a:spcAft>
              <a:buClr>
                <a:schemeClr val="tx1"/>
              </a:buClr>
              <a:buChar char="•"/>
              <a:defRPr sz="1600">
                <a:solidFill>
                  <a:schemeClr val="tx1"/>
                </a:solidFill>
                <a:latin typeface="Calibri"/>
                <a:ea typeface="MS PGothic" pitchFamily="34" charset="-128"/>
                <a:cs typeface="Calibri"/>
              </a:defRPr>
            </a:lvl3pPr>
            <a:lvl4pPr marL="1203325" indent="-173038" algn="l" rtl="0" eaLnBrk="1" fontAlgn="base" hangingPunct="1">
              <a:spcBef>
                <a:spcPct val="20000"/>
              </a:spcBef>
              <a:spcAft>
                <a:spcPct val="0"/>
              </a:spcAft>
              <a:buClr>
                <a:schemeClr val="bg1"/>
              </a:buClr>
              <a:buChar char="–"/>
              <a:defRPr sz="1600">
                <a:solidFill>
                  <a:schemeClr val="bg1"/>
                </a:solidFill>
                <a:latin typeface="Calibri"/>
                <a:ea typeface="MS PGothic" pitchFamily="34" charset="-128"/>
                <a:cs typeface="Calibri"/>
              </a:defRPr>
            </a:lvl4pPr>
            <a:lvl5pPr marL="1539875" indent="-163513" algn="l" rtl="0" eaLnBrk="1" fontAlgn="base" hangingPunct="1">
              <a:spcBef>
                <a:spcPct val="20000"/>
              </a:spcBef>
              <a:spcAft>
                <a:spcPct val="0"/>
              </a:spcAft>
              <a:buClr>
                <a:schemeClr val="bg1"/>
              </a:buClr>
              <a:buChar char="»"/>
              <a:defRPr sz="1600">
                <a:solidFill>
                  <a:schemeClr val="bg1"/>
                </a:solidFill>
                <a:latin typeface="Calibri"/>
                <a:ea typeface="MS PGothic" pitchFamily="34" charset="-128"/>
                <a:cs typeface="Calibri"/>
              </a:defRPr>
            </a:lvl5pPr>
            <a:lvl6pPr marL="1997075" indent="-163513" algn="l" rtl="0" eaLnBrk="1" fontAlgn="base" hangingPunct="1">
              <a:spcBef>
                <a:spcPct val="20000"/>
              </a:spcBef>
              <a:spcAft>
                <a:spcPct val="0"/>
              </a:spcAft>
              <a:buClr>
                <a:schemeClr val="bg1"/>
              </a:buClr>
              <a:buChar char="»"/>
              <a:defRPr sz="1600">
                <a:solidFill>
                  <a:schemeClr val="bg1"/>
                </a:solidFill>
                <a:latin typeface="+mn-lt"/>
              </a:defRPr>
            </a:lvl6pPr>
            <a:lvl7pPr marL="2454275" indent="-163513" algn="l" rtl="0" eaLnBrk="1" fontAlgn="base" hangingPunct="1">
              <a:spcBef>
                <a:spcPct val="20000"/>
              </a:spcBef>
              <a:spcAft>
                <a:spcPct val="0"/>
              </a:spcAft>
              <a:buClr>
                <a:schemeClr val="bg1"/>
              </a:buClr>
              <a:buChar char="»"/>
              <a:defRPr sz="1600">
                <a:solidFill>
                  <a:schemeClr val="bg1"/>
                </a:solidFill>
                <a:latin typeface="+mn-lt"/>
              </a:defRPr>
            </a:lvl7pPr>
            <a:lvl8pPr marL="2911475" indent="-163513" algn="l" rtl="0" eaLnBrk="1" fontAlgn="base" hangingPunct="1">
              <a:spcBef>
                <a:spcPct val="20000"/>
              </a:spcBef>
              <a:spcAft>
                <a:spcPct val="0"/>
              </a:spcAft>
              <a:buClr>
                <a:schemeClr val="bg1"/>
              </a:buClr>
              <a:buChar char="»"/>
              <a:defRPr sz="1600">
                <a:solidFill>
                  <a:schemeClr val="bg1"/>
                </a:solidFill>
                <a:latin typeface="+mn-lt"/>
              </a:defRPr>
            </a:lvl8pPr>
            <a:lvl9pPr marL="3368675" indent="-163513" algn="l" rtl="0" eaLnBrk="1" fontAlgn="base" hangingPunct="1">
              <a:spcBef>
                <a:spcPct val="20000"/>
              </a:spcBef>
              <a:spcAft>
                <a:spcPct val="0"/>
              </a:spcAft>
              <a:buClr>
                <a:schemeClr val="bg1"/>
              </a:buClr>
              <a:buChar char="»"/>
              <a:defRPr sz="1600">
                <a:solidFill>
                  <a:schemeClr val="bg1"/>
                </a:solidFill>
                <a:latin typeface="+mn-lt"/>
              </a:defRPr>
            </a:lvl9pPr>
          </a:lstStyle>
          <a:p>
            <a:r>
              <a:rPr lang="en-US" dirty="0"/>
              <a:t>Navigate –</a:t>
            </a:r>
          </a:p>
          <a:p>
            <a:pPr lvl="1"/>
            <a:r>
              <a:rPr lang="en-US" dirty="0"/>
              <a:t>Administration</a:t>
            </a:r>
          </a:p>
          <a:p>
            <a:pPr lvl="1"/>
            <a:r>
              <a:rPr lang="en-US" dirty="0"/>
              <a:t>Batch </a:t>
            </a:r>
            <a:r>
              <a:rPr lang="en-US" dirty="0" smtClean="0"/>
              <a:t>Uploads</a:t>
            </a:r>
            <a:endParaRPr lang="en-US" dirty="0"/>
          </a:p>
          <a:p>
            <a:pPr lvl="1"/>
            <a:r>
              <a:rPr lang="en-US" dirty="0"/>
              <a:t>All Batch </a:t>
            </a:r>
            <a:r>
              <a:rPr lang="en-US" dirty="0" smtClean="0"/>
              <a:t>Uploads</a:t>
            </a:r>
          </a:p>
          <a:p>
            <a:r>
              <a:rPr lang="en-US" dirty="0" smtClean="0"/>
              <a:t>Create…</a:t>
            </a:r>
          </a:p>
          <a:p>
            <a:r>
              <a:rPr lang="en-US" dirty="0" smtClean="0"/>
              <a:t>Select the appropriate batch upload definition</a:t>
            </a:r>
          </a:p>
          <a:p>
            <a:r>
              <a:rPr lang="en-US" dirty="0" smtClean="0"/>
              <a:t>Browse…</a:t>
            </a:r>
          </a:p>
          <a:p>
            <a:pPr lvl="1"/>
            <a:r>
              <a:rPr lang="en-US" dirty="0" smtClean="0"/>
              <a:t>Your local machine</a:t>
            </a:r>
          </a:p>
          <a:p>
            <a:r>
              <a:rPr lang="en-US" dirty="0" smtClean="0"/>
              <a:t>Save</a:t>
            </a:r>
          </a:p>
          <a:p>
            <a:r>
              <a:rPr lang="en-US" dirty="0" smtClean="0"/>
              <a:t>Schedule to run now or later</a:t>
            </a:r>
          </a:p>
          <a:p>
            <a:pPr lvl="1"/>
            <a:r>
              <a:rPr lang="en-US" i="1" dirty="0" smtClean="0"/>
              <a:t>Later places the upload in “Created” status</a:t>
            </a:r>
          </a:p>
        </p:txBody>
      </p:sp>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3962400"/>
            <a:ext cx="4772025"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0"/>
          </p:nvPr>
        </p:nvSpPr>
        <p:spPr/>
        <p:txBody>
          <a:bodyPr/>
          <a:lstStyle/>
          <a:p>
            <a:fld id="{471D315E-952C-49FA-BFE5-E1E9BF0368E2}" type="slidenum">
              <a:rPr lang="en-US" smtClean="0"/>
              <a:t>37</a:t>
            </a:fld>
            <a:endParaRPr lang="en-US" dirty="0"/>
          </a:p>
        </p:txBody>
      </p:sp>
    </p:spTree>
    <p:extLst>
      <p:ext uri="{BB962C8B-B14F-4D97-AF65-F5344CB8AC3E}">
        <p14:creationId xmlns:p14="http://schemas.microsoft.com/office/powerpoint/2010/main" val="4125737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p:cTn id="7" dur="500" fill="hold"/>
                                        <p:tgtEl>
                                          <p:spTgt spid="3074"/>
                                        </p:tgtEl>
                                        <p:attrNameLst>
                                          <p:attrName>ppt_w</p:attrName>
                                        </p:attrNameLst>
                                      </p:cBhvr>
                                      <p:tavLst>
                                        <p:tav tm="0">
                                          <p:val>
                                            <p:fltVal val="0"/>
                                          </p:val>
                                        </p:tav>
                                        <p:tav tm="100000">
                                          <p:val>
                                            <p:strVal val="#ppt_w"/>
                                          </p:val>
                                        </p:tav>
                                      </p:tavLst>
                                    </p:anim>
                                    <p:anim calcmode="lin" valueType="num">
                                      <p:cBhvr>
                                        <p:cTn id="8" dur="500" fill="hold"/>
                                        <p:tgtEl>
                                          <p:spTgt spid="3074"/>
                                        </p:tgtEl>
                                        <p:attrNameLst>
                                          <p:attrName>ppt_h</p:attrName>
                                        </p:attrNameLst>
                                      </p:cBhvr>
                                      <p:tavLst>
                                        <p:tav tm="0">
                                          <p:val>
                                            <p:fltVal val="0"/>
                                          </p:val>
                                        </p:tav>
                                        <p:tav tm="100000">
                                          <p:val>
                                            <p:strVal val="#ppt_h"/>
                                          </p:val>
                                        </p:tav>
                                      </p:tavLst>
                                    </p:anim>
                                    <p:animEffect transition="in" filter="fade">
                                      <p:cBhvr>
                                        <p:cTn id="9" dur="500"/>
                                        <p:tgtEl>
                                          <p:spTgt spid="307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9218"/>
                                        </p:tgtEl>
                                        <p:attrNameLst>
                                          <p:attrName>style.visibility</p:attrName>
                                        </p:attrNameLst>
                                      </p:cBhvr>
                                      <p:to>
                                        <p:strVal val="visible"/>
                                      </p:to>
                                    </p:set>
                                    <p:anim calcmode="lin" valueType="num">
                                      <p:cBhvr>
                                        <p:cTn id="14" dur="500" fill="hold"/>
                                        <p:tgtEl>
                                          <p:spTgt spid="9218"/>
                                        </p:tgtEl>
                                        <p:attrNameLst>
                                          <p:attrName>ppt_w</p:attrName>
                                        </p:attrNameLst>
                                      </p:cBhvr>
                                      <p:tavLst>
                                        <p:tav tm="0">
                                          <p:val>
                                            <p:fltVal val="0"/>
                                          </p:val>
                                        </p:tav>
                                        <p:tav tm="100000">
                                          <p:val>
                                            <p:strVal val="#ppt_w"/>
                                          </p:val>
                                        </p:tav>
                                      </p:tavLst>
                                    </p:anim>
                                    <p:anim calcmode="lin" valueType="num">
                                      <p:cBhvr>
                                        <p:cTn id="15" dur="500" fill="hold"/>
                                        <p:tgtEl>
                                          <p:spTgt spid="9218"/>
                                        </p:tgtEl>
                                        <p:attrNameLst>
                                          <p:attrName>ppt_h</p:attrName>
                                        </p:attrNameLst>
                                      </p:cBhvr>
                                      <p:tavLst>
                                        <p:tav tm="0">
                                          <p:val>
                                            <p:fltVal val="0"/>
                                          </p:val>
                                        </p:tav>
                                        <p:tav tm="100000">
                                          <p:val>
                                            <p:strVal val="#ppt_h"/>
                                          </p:val>
                                        </p:tav>
                                      </p:tavLst>
                                    </p:anim>
                                    <p:animEffect transition="in" filter="fade">
                                      <p:cBhvr>
                                        <p:cTn id="16"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840" y="1179472"/>
            <a:ext cx="6995160" cy="461172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Autofit/>
          </a:bodyPr>
          <a:lstStyle/>
          <a:p>
            <a:r>
              <a:rPr lang="en-US" sz="3200" dirty="0"/>
              <a:t>Import </a:t>
            </a:r>
            <a:r>
              <a:rPr lang="en-US" sz="3200" dirty="0" smtClean="0"/>
              <a:t>Process – </a:t>
            </a:r>
            <a:r>
              <a:rPr lang="en-US" sz="3200" dirty="0"/>
              <a:t>How to…</a:t>
            </a:r>
            <a:br>
              <a:rPr lang="en-US" sz="3200" dirty="0"/>
            </a:br>
            <a:r>
              <a:rPr lang="en-US" sz="3200" dirty="0"/>
              <a:t>	</a:t>
            </a:r>
            <a:r>
              <a:rPr lang="en-US" sz="3200" dirty="0" smtClean="0"/>
              <a:t>Export – Error File and Reload</a:t>
            </a:r>
            <a:endParaRPr lang="en-US" sz="3200" dirty="0"/>
          </a:p>
        </p:txBody>
      </p:sp>
      <p:sp>
        <p:nvSpPr>
          <p:cNvPr id="5" name="Content Placeholder 2"/>
          <p:cNvSpPr txBox="1">
            <a:spLocks/>
          </p:cNvSpPr>
          <p:nvPr/>
        </p:nvSpPr>
        <p:spPr bwMode="auto">
          <a:xfrm>
            <a:off x="161925" y="1219200"/>
            <a:ext cx="1986915"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173038" indent="-173038" algn="l" rtl="0" eaLnBrk="1" fontAlgn="base" hangingPunct="1">
              <a:spcBef>
                <a:spcPct val="50000"/>
              </a:spcBef>
              <a:spcAft>
                <a:spcPct val="0"/>
              </a:spcAft>
              <a:buClr>
                <a:schemeClr val="tx1"/>
              </a:buClr>
              <a:buFont typeface="Wingdings" pitchFamily="2" charset="2"/>
              <a:buChar char="§"/>
              <a:defRPr sz="1600">
                <a:solidFill>
                  <a:schemeClr val="tx1"/>
                </a:solidFill>
                <a:latin typeface="Calibri"/>
                <a:ea typeface="MS PGothic" pitchFamily="34" charset="-128"/>
                <a:cs typeface="Calibri"/>
              </a:defRPr>
            </a:lvl1pPr>
            <a:lvl2pPr marL="509588" indent="-163513" algn="l" rtl="0" eaLnBrk="1" fontAlgn="base" hangingPunct="1">
              <a:spcBef>
                <a:spcPct val="0"/>
              </a:spcBef>
              <a:spcAft>
                <a:spcPct val="0"/>
              </a:spcAft>
              <a:buClr>
                <a:schemeClr val="tx1"/>
              </a:buClr>
              <a:buFont typeface="Arial" pitchFamily="34" charset="0"/>
              <a:buChar char="–"/>
              <a:defRPr sz="1600">
                <a:solidFill>
                  <a:schemeClr val="tx1"/>
                </a:solidFill>
                <a:latin typeface="Calibri"/>
                <a:ea typeface="MS PGothic" pitchFamily="34" charset="-128"/>
                <a:cs typeface="Calibri"/>
              </a:defRPr>
            </a:lvl2pPr>
            <a:lvl3pPr marL="855663" indent="-173038" algn="l" rtl="0" eaLnBrk="1" fontAlgn="base" hangingPunct="1">
              <a:spcBef>
                <a:spcPct val="0"/>
              </a:spcBef>
              <a:spcAft>
                <a:spcPct val="0"/>
              </a:spcAft>
              <a:buClr>
                <a:schemeClr val="tx1"/>
              </a:buClr>
              <a:buChar char="•"/>
              <a:defRPr sz="1600">
                <a:solidFill>
                  <a:schemeClr val="tx1"/>
                </a:solidFill>
                <a:latin typeface="Calibri"/>
                <a:ea typeface="MS PGothic" pitchFamily="34" charset="-128"/>
                <a:cs typeface="Calibri"/>
              </a:defRPr>
            </a:lvl3pPr>
            <a:lvl4pPr marL="1203325" indent="-173038" algn="l" rtl="0" eaLnBrk="1" fontAlgn="base" hangingPunct="1">
              <a:spcBef>
                <a:spcPct val="20000"/>
              </a:spcBef>
              <a:spcAft>
                <a:spcPct val="0"/>
              </a:spcAft>
              <a:buClr>
                <a:schemeClr val="bg1"/>
              </a:buClr>
              <a:buChar char="–"/>
              <a:defRPr sz="1600">
                <a:solidFill>
                  <a:schemeClr val="bg1"/>
                </a:solidFill>
                <a:latin typeface="Calibri"/>
                <a:ea typeface="MS PGothic" pitchFamily="34" charset="-128"/>
                <a:cs typeface="Calibri"/>
              </a:defRPr>
            </a:lvl4pPr>
            <a:lvl5pPr marL="1539875" indent="-163513" algn="l" rtl="0" eaLnBrk="1" fontAlgn="base" hangingPunct="1">
              <a:spcBef>
                <a:spcPct val="20000"/>
              </a:spcBef>
              <a:spcAft>
                <a:spcPct val="0"/>
              </a:spcAft>
              <a:buClr>
                <a:schemeClr val="bg1"/>
              </a:buClr>
              <a:buChar char="»"/>
              <a:defRPr sz="1600">
                <a:solidFill>
                  <a:schemeClr val="bg1"/>
                </a:solidFill>
                <a:latin typeface="Calibri"/>
                <a:ea typeface="MS PGothic" pitchFamily="34" charset="-128"/>
                <a:cs typeface="Calibri"/>
              </a:defRPr>
            </a:lvl5pPr>
            <a:lvl6pPr marL="1997075" indent="-163513" algn="l" rtl="0" eaLnBrk="1" fontAlgn="base" hangingPunct="1">
              <a:spcBef>
                <a:spcPct val="20000"/>
              </a:spcBef>
              <a:spcAft>
                <a:spcPct val="0"/>
              </a:spcAft>
              <a:buClr>
                <a:schemeClr val="bg1"/>
              </a:buClr>
              <a:buChar char="»"/>
              <a:defRPr sz="1600">
                <a:solidFill>
                  <a:schemeClr val="bg1"/>
                </a:solidFill>
                <a:latin typeface="+mn-lt"/>
              </a:defRPr>
            </a:lvl6pPr>
            <a:lvl7pPr marL="2454275" indent="-163513" algn="l" rtl="0" eaLnBrk="1" fontAlgn="base" hangingPunct="1">
              <a:spcBef>
                <a:spcPct val="20000"/>
              </a:spcBef>
              <a:spcAft>
                <a:spcPct val="0"/>
              </a:spcAft>
              <a:buClr>
                <a:schemeClr val="bg1"/>
              </a:buClr>
              <a:buChar char="»"/>
              <a:defRPr sz="1600">
                <a:solidFill>
                  <a:schemeClr val="bg1"/>
                </a:solidFill>
                <a:latin typeface="+mn-lt"/>
              </a:defRPr>
            </a:lvl7pPr>
            <a:lvl8pPr marL="2911475" indent="-163513" algn="l" rtl="0" eaLnBrk="1" fontAlgn="base" hangingPunct="1">
              <a:spcBef>
                <a:spcPct val="20000"/>
              </a:spcBef>
              <a:spcAft>
                <a:spcPct val="0"/>
              </a:spcAft>
              <a:buClr>
                <a:schemeClr val="bg1"/>
              </a:buClr>
              <a:buChar char="»"/>
              <a:defRPr sz="1600">
                <a:solidFill>
                  <a:schemeClr val="bg1"/>
                </a:solidFill>
                <a:latin typeface="+mn-lt"/>
              </a:defRPr>
            </a:lvl8pPr>
            <a:lvl9pPr marL="3368675" indent="-163513" algn="l" rtl="0" eaLnBrk="1" fontAlgn="base" hangingPunct="1">
              <a:spcBef>
                <a:spcPct val="20000"/>
              </a:spcBef>
              <a:spcAft>
                <a:spcPct val="0"/>
              </a:spcAft>
              <a:buClr>
                <a:schemeClr val="bg1"/>
              </a:buClr>
              <a:buChar char="»"/>
              <a:defRPr sz="1600">
                <a:solidFill>
                  <a:schemeClr val="bg1"/>
                </a:solidFill>
                <a:latin typeface="+mn-lt"/>
              </a:defRPr>
            </a:lvl9pPr>
          </a:lstStyle>
          <a:p>
            <a:r>
              <a:rPr lang="en-US" dirty="0" smtClean="0"/>
              <a:t>Navigate to the completed process</a:t>
            </a:r>
          </a:p>
          <a:p>
            <a:r>
              <a:rPr lang="en-US" dirty="0" smtClean="0"/>
              <a:t>Go to Errors tab</a:t>
            </a:r>
          </a:p>
          <a:p>
            <a:r>
              <a:rPr lang="en-US" dirty="0" smtClean="0"/>
              <a:t>Click the spreadsheet icon</a:t>
            </a:r>
          </a:p>
          <a:p>
            <a:r>
              <a:rPr lang="en-US" dirty="0" smtClean="0"/>
              <a:t>Save to local</a:t>
            </a:r>
          </a:p>
          <a:p>
            <a:r>
              <a:rPr lang="en-US" dirty="0" smtClean="0"/>
              <a:t>Delete Error Message column</a:t>
            </a:r>
          </a:p>
          <a:p>
            <a:r>
              <a:rPr lang="en-US" dirty="0" smtClean="0"/>
              <a:t>Fix rows and save</a:t>
            </a:r>
          </a:p>
          <a:p>
            <a:r>
              <a:rPr lang="en-US" dirty="0" smtClean="0"/>
              <a:t>General tab – Reload…</a:t>
            </a:r>
          </a:p>
          <a:p>
            <a:r>
              <a:rPr lang="en-US" dirty="0"/>
              <a:t>Browse…</a:t>
            </a:r>
          </a:p>
          <a:p>
            <a:pPr lvl="1"/>
            <a:r>
              <a:rPr lang="en-US" dirty="0"/>
              <a:t>Your local machine</a:t>
            </a:r>
          </a:p>
          <a:p>
            <a:r>
              <a:rPr lang="en-US" dirty="0"/>
              <a:t>Save</a:t>
            </a:r>
          </a:p>
          <a:p>
            <a:r>
              <a:rPr lang="en-US" dirty="0"/>
              <a:t>Schedule to run now or </a:t>
            </a:r>
            <a:r>
              <a:rPr lang="en-US" dirty="0" smtClean="0"/>
              <a:t>later</a:t>
            </a:r>
            <a:endParaRPr lang="en-US" dirty="0"/>
          </a:p>
        </p:txBody>
      </p:sp>
      <p:sp>
        <p:nvSpPr>
          <p:cNvPr id="7" name="Right Arrow 6"/>
          <p:cNvSpPr/>
          <p:nvPr/>
        </p:nvSpPr>
        <p:spPr bwMode="auto">
          <a:xfrm>
            <a:off x="7543800" y="1769832"/>
            <a:ext cx="1135858" cy="186864"/>
          </a:xfrm>
          <a:prstGeom prst="right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dirty="0" smtClean="0">
              <a:ln>
                <a:noFill/>
              </a:ln>
              <a:solidFill>
                <a:schemeClr val="hlink"/>
              </a:solidFill>
              <a:effectLst/>
              <a:latin typeface="Arial" charset="0"/>
            </a:endParaRPr>
          </a:p>
        </p:txBody>
      </p:sp>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699" y="2895601"/>
            <a:ext cx="7236302" cy="1448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ight Arrow 9"/>
          <p:cNvSpPr/>
          <p:nvPr/>
        </p:nvSpPr>
        <p:spPr bwMode="auto">
          <a:xfrm rot="10800000">
            <a:off x="2590800" y="3562017"/>
            <a:ext cx="1135858" cy="186864"/>
          </a:xfrm>
          <a:prstGeom prst="right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dirty="0" smtClean="0">
              <a:ln>
                <a:noFill/>
              </a:ln>
              <a:solidFill>
                <a:schemeClr val="hlink"/>
              </a:solidFill>
              <a:effectLst/>
              <a:latin typeface="Arial" charset="0"/>
            </a:endParaRPr>
          </a:p>
        </p:txBody>
      </p:sp>
      <p:sp>
        <p:nvSpPr>
          <p:cNvPr id="3" name="Slide Number Placeholder 2"/>
          <p:cNvSpPr>
            <a:spLocks noGrp="1"/>
          </p:cNvSpPr>
          <p:nvPr>
            <p:ph type="sldNum" sz="quarter" idx="10"/>
          </p:nvPr>
        </p:nvSpPr>
        <p:spPr/>
        <p:txBody>
          <a:bodyPr/>
          <a:lstStyle/>
          <a:p>
            <a:fld id="{471D315E-952C-49FA-BFE5-E1E9BF0368E2}" type="slidenum">
              <a:rPr lang="en-US" smtClean="0"/>
              <a:t>38</a:t>
            </a:fld>
            <a:endParaRPr lang="en-US" dirty="0"/>
          </a:p>
        </p:txBody>
      </p:sp>
    </p:spTree>
    <p:extLst>
      <p:ext uri="{BB962C8B-B14F-4D97-AF65-F5344CB8AC3E}">
        <p14:creationId xmlns:p14="http://schemas.microsoft.com/office/powerpoint/2010/main" val="31569558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animEffect transition="in" filter="fade">
                                      <p:cBhvr>
                                        <p:cTn id="15" dur="500"/>
                                        <p:tgtEl>
                                          <p:spTgt spid="10"/>
                                        </p:tgtEl>
                                      </p:cBhvr>
                                    </p:animEffect>
                                  </p:childTnLst>
                                </p:cTn>
                              </p:par>
                              <p:par>
                                <p:cTn id="16" presetID="53" presetClass="entr" presetSubtype="16" fill="hold" nodeType="withEffect">
                                  <p:stCondLst>
                                    <p:cond delay="0"/>
                                  </p:stCondLst>
                                  <p:childTnLst>
                                    <p:set>
                                      <p:cBhvr>
                                        <p:cTn id="17" dur="1" fill="hold">
                                          <p:stCondLst>
                                            <p:cond delay="0"/>
                                          </p:stCondLst>
                                        </p:cTn>
                                        <p:tgtEl>
                                          <p:spTgt spid="10244"/>
                                        </p:tgtEl>
                                        <p:attrNameLst>
                                          <p:attrName>style.visibility</p:attrName>
                                        </p:attrNameLst>
                                      </p:cBhvr>
                                      <p:to>
                                        <p:strVal val="visible"/>
                                      </p:to>
                                    </p:set>
                                    <p:anim calcmode="lin" valueType="num">
                                      <p:cBhvr>
                                        <p:cTn id="18" dur="500" fill="hold"/>
                                        <p:tgtEl>
                                          <p:spTgt spid="10244"/>
                                        </p:tgtEl>
                                        <p:attrNameLst>
                                          <p:attrName>ppt_w</p:attrName>
                                        </p:attrNameLst>
                                      </p:cBhvr>
                                      <p:tavLst>
                                        <p:tav tm="0">
                                          <p:val>
                                            <p:fltVal val="0"/>
                                          </p:val>
                                        </p:tav>
                                        <p:tav tm="100000">
                                          <p:val>
                                            <p:strVal val="#ppt_w"/>
                                          </p:val>
                                        </p:tav>
                                      </p:tavLst>
                                    </p:anim>
                                    <p:anim calcmode="lin" valueType="num">
                                      <p:cBhvr>
                                        <p:cTn id="19" dur="500" fill="hold"/>
                                        <p:tgtEl>
                                          <p:spTgt spid="10244"/>
                                        </p:tgtEl>
                                        <p:attrNameLst>
                                          <p:attrName>ppt_h</p:attrName>
                                        </p:attrNameLst>
                                      </p:cBhvr>
                                      <p:tavLst>
                                        <p:tav tm="0">
                                          <p:val>
                                            <p:fltVal val="0"/>
                                          </p:val>
                                        </p:tav>
                                        <p:tav tm="100000">
                                          <p:val>
                                            <p:strVal val="#ppt_h"/>
                                          </p:val>
                                        </p:tav>
                                      </p:tavLst>
                                    </p:anim>
                                    <p:animEffect transition="in" filter="fade">
                                      <p:cBhvr>
                                        <p:cTn id="20" dur="500"/>
                                        <p:tgtEl>
                                          <p:spTgt spid="10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Import </a:t>
            </a:r>
            <a:r>
              <a:rPr lang="en-US" sz="3200" dirty="0" smtClean="0"/>
              <a:t>Process – </a:t>
            </a:r>
            <a:r>
              <a:rPr lang="en-US" sz="3200" dirty="0"/>
              <a:t>How to…</a:t>
            </a:r>
            <a:br>
              <a:rPr lang="en-US" sz="3200" dirty="0"/>
            </a:br>
            <a:r>
              <a:rPr lang="en-US" sz="3200" dirty="0"/>
              <a:t>	</a:t>
            </a:r>
            <a:r>
              <a:rPr lang="en-US" sz="3200" dirty="0" smtClean="0"/>
              <a:t>Create Definition From File</a:t>
            </a:r>
            <a:endParaRPr lang="en-US" sz="3200" dirty="0"/>
          </a:p>
        </p:txBody>
      </p:sp>
      <p:sp>
        <p:nvSpPr>
          <p:cNvPr id="4" name="Content Placeholder 2"/>
          <p:cNvSpPr txBox="1">
            <a:spLocks/>
          </p:cNvSpPr>
          <p:nvPr/>
        </p:nvSpPr>
        <p:spPr bwMode="auto">
          <a:xfrm>
            <a:off x="161925" y="1143000"/>
            <a:ext cx="1986915" cy="521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173038" indent="-173038" algn="l" rtl="0" eaLnBrk="1" fontAlgn="base" hangingPunct="1">
              <a:spcBef>
                <a:spcPct val="50000"/>
              </a:spcBef>
              <a:spcAft>
                <a:spcPct val="0"/>
              </a:spcAft>
              <a:buClr>
                <a:schemeClr val="tx1"/>
              </a:buClr>
              <a:buFont typeface="Wingdings" pitchFamily="2" charset="2"/>
              <a:buChar char="§"/>
              <a:defRPr sz="1600">
                <a:solidFill>
                  <a:schemeClr val="tx1"/>
                </a:solidFill>
                <a:latin typeface="Calibri"/>
                <a:ea typeface="MS PGothic" pitchFamily="34" charset="-128"/>
                <a:cs typeface="Calibri"/>
              </a:defRPr>
            </a:lvl1pPr>
            <a:lvl2pPr marL="509588" indent="-163513" algn="l" rtl="0" eaLnBrk="1" fontAlgn="base" hangingPunct="1">
              <a:spcBef>
                <a:spcPct val="0"/>
              </a:spcBef>
              <a:spcAft>
                <a:spcPct val="0"/>
              </a:spcAft>
              <a:buClr>
                <a:schemeClr val="tx1"/>
              </a:buClr>
              <a:buFont typeface="Arial" pitchFamily="34" charset="0"/>
              <a:buChar char="–"/>
              <a:defRPr sz="1600">
                <a:solidFill>
                  <a:schemeClr val="tx1"/>
                </a:solidFill>
                <a:latin typeface="Calibri"/>
                <a:ea typeface="MS PGothic" pitchFamily="34" charset="-128"/>
                <a:cs typeface="Calibri"/>
              </a:defRPr>
            </a:lvl2pPr>
            <a:lvl3pPr marL="855663" indent="-173038" algn="l" rtl="0" eaLnBrk="1" fontAlgn="base" hangingPunct="1">
              <a:spcBef>
                <a:spcPct val="0"/>
              </a:spcBef>
              <a:spcAft>
                <a:spcPct val="0"/>
              </a:spcAft>
              <a:buClr>
                <a:schemeClr val="tx1"/>
              </a:buClr>
              <a:buChar char="•"/>
              <a:defRPr sz="1600">
                <a:solidFill>
                  <a:schemeClr val="tx1"/>
                </a:solidFill>
                <a:latin typeface="Calibri"/>
                <a:ea typeface="MS PGothic" pitchFamily="34" charset="-128"/>
                <a:cs typeface="Calibri"/>
              </a:defRPr>
            </a:lvl3pPr>
            <a:lvl4pPr marL="1203325" indent="-173038" algn="l" rtl="0" eaLnBrk="1" fontAlgn="base" hangingPunct="1">
              <a:spcBef>
                <a:spcPct val="20000"/>
              </a:spcBef>
              <a:spcAft>
                <a:spcPct val="0"/>
              </a:spcAft>
              <a:buClr>
                <a:schemeClr val="bg1"/>
              </a:buClr>
              <a:buChar char="–"/>
              <a:defRPr sz="1600">
                <a:solidFill>
                  <a:schemeClr val="bg1"/>
                </a:solidFill>
                <a:latin typeface="Calibri"/>
                <a:ea typeface="MS PGothic" pitchFamily="34" charset="-128"/>
                <a:cs typeface="Calibri"/>
              </a:defRPr>
            </a:lvl4pPr>
            <a:lvl5pPr marL="1539875" indent="-163513" algn="l" rtl="0" eaLnBrk="1" fontAlgn="base" hangingPunct="1">
              <a:spcBef>
                <a:spcPct val="20000"/>
              </a:spcBef>
              <a:spcAft>
                <a:spcPct val="0"/>
              </a:spcAft>
              <a:buClr>
                <a:schemeClr val="bg1"/>
              </a:buClr>
              <a:buChar char="»"/>
              <a:defRPr sz="1600">
                <a:solidFill>
                  <a:schemeClr val="bg1"/>
                </a:solidFill>
                <a:latin typeface="Calibri"/>
                <a:ea typeface="MS PGothic" pitchFamily="34" charset="-128"/>
                <a:cs typeface="Calibri"/>
              </a:defRPr>
            </a:lvl5pPr>
            <a:lvl6pPr marL="1997075" indent="-163513" algn="l" rtl="0" eaLnBrk="1" fontAlgn="base" hangingPunct="1">
              <a:spcBef>
                <a:spcPct val="20000"/>
              </a:spcBef>
              <a:spcAft>
                <a:spcPct val="0"/>
              </a:spcAft>
              <a:buClr>
                <a:schemeClr val="bg1"/>
              </a:buClr>
              <a:buChar char="»"/>
              <a:defRPr sz="1600">
                <a:solidFill>
                  <a:schemeClr val="bg1"/>
                </a:solidFill>
                <a:latin typeface="+mn-lt"/>
              </a:defRPr>
            </a:lvl6pPr>
            <a:lvl7pPr marL="2454275" indent="-163513" algn="l" rtl="0" eaLnBrk="1" fontAlgn="base" hangingPunct="1">
              <a:spcBef>
                <a:spcPct val="20000"/>
              </a:spcBef>
              <a:spcAft>
                <a:spcPct val="0"/>
              </a:spcAft>
              <a:buClr>
                <a:schemeClr val="bg1"/>
              </a:buClr>
              <a:buChar char="»"/>
              <a:defRPr sz="1600">
                <a:solidFill>
                  <a:schemeClr val="bg1"/>
                </a:solidFill>
                <a:latin typeface="+mn-lt"/>
              </a:defRPr>
            </a:lvl7pPr>
            <a:lvl8pPr marL="2911475" indent="-163513" algn="l" rtl="0" eaLnBrk="1" fontAlgn="base" hangingPunct="1">
              <a:spcBef>
                <a:spcPct val="20000"/>
              </a:spcBef>
              <a:spcAft>
                <a:spcPct val="0"/>
              </a:spcAft>
              <a:buClr>
                <a:schemeClr val="bg1"/>
              </a:buClr>
              <a:buChar char="»"/>
              <a:defRPr sz="1600">
                <a:solidFill>
                  <a:schemeClr val="bg1"/>
                </a:solidFill>
                <a:latin typeface="+mn-lt"/>
              </a:defRPr>
            </a:lvl8pPr>
            <a:lvl9pPr marL="3368675" indent="-163513" algn="l" rtl="0" eaLnBrk="1" fontAlgn="base" hangingPunct="1">
              <a:spcBef>
                <a:spcPct val="20000"/>
              </a:spcBef>
              <a:spcAft>
                <a:spcPct val="0"/>
              </a:spcAft>
              <a:buClr>
                <a:schemeClr val="bg1"/>
              </a:buClr>
              <a:buChar char="»"/>
              <a:defRPr sz="1600">
                <a:solidFill>
                  <a:schemeClr val="bg1"/>
                </a:solidFill>
                <a:latin typeface="+mn-lt"/>
              </a:defRPr>
            </a:lvl9pPr>
          </a:lstStyle>
          <a:p>
            <a:r>
              <a:rPr lang="en-US" sz="1200" b="1" dirty="0" smtClean="0"/>
              <a:t>To have the system create a template for you based off your own file…</a:t>
            </a:r>
          </a:p>
          <a:p>
            <a:endParaRPr lang="en-US" sz="1200" dirty="0" smtClean="0"/>
          </a:p>
          <a:p>
            <a:r>
              <a:rPr lang="en-US" sz="1200" dirty="0" smtClean="0"/>
              <a:t>Click Create From File…</a:t>
            </a:r>
          </a:p>
          <a:p>
            <a:r>
              <a:rPr lang="en-US" sz="1200" dirty="0"/>
              <a:t>Browse…</a:t>
            </a:r>
          </a:p>
          <a:p>
            <a:pPr lvl="1"/>
            <a:r>
              <a:rPr lang="en-US" sz="1200" dirty="0"/>
              <a:t>Your local machine</a:t>
            </a:r>
          </a:p>
          <a:p>
            <a:r>
              <a:rPr lang="en-US" sz="1200" dirty="0" smtClean="0"/>
              <a:t>Select the appropriate Business Object</a:t>
            </a:r>
          </a:p>
          <a:p>
            <a:r>
              <a:rPr lang="en-US" sz="1200" dirty="0" smtClean="0"/>
              <a:t>Click OK</a:t>
            </a:r>
          </a:p>
          <a:p>
            <a:r>
              <a:rPr lang="en-US" sz="1200" dirty="0"/>
              <a:t>Enter Required Name</a:t>
            </a:r>
          </a:p>
          <a:p>
            <a:r>
              <a:rPr lang="en-US" sz="1200" dirty="0" smtClean="0"/>
              <a:t>Select the appropriate processor for your purpose</a:t>
            </a:r>
            <a:endParaRPr lang="en-US" sz="1200" dirty="0"/>
          </a:p>
          <a:p>
            <a:r>
              <a:rPr lang="en-US" sz="1200" dirty="0"/>
              <a:t>Select the applicable Data Source</a:t>
            </a:r>
          </a:p>
          <a:p>
            <a:r>
              <a:rPr lang="en-US" sz="1200" dirty="0" smtClean="0"/>
              <a:t>Edit column usage and select mapped attribute</a:t>
            </a:r>
          </a:p>
          <a:p>
            <a:pPr lvl="1"/>
            <a:r>
              <a:rPr lang="en-US" sz="1200" dirty="0" smtClean="0"/>
              <a:t>Lookup</a:t>
            </a:r>
          </a:p>
          <a:p>
            <a:pPr lvl="1"/>
            <a:r>
              <a:rPr lang="en-US" sz="1200" dirty="0" smtClean="0"/>
              <a:t>Insert / Update</a:t>
            </a:r>
          </a:p>
          <a:p>
            <a:pPr lvl="1"/>
            <a:r>
              <a:rPr lang="en-US" sz="1200" dirty="0" smtClean="0"/>
              <a:t>Ignore</a:t>
            </a:r>
          </a:p>
          <a:p>
            <a:r>
              <a:rPr lang="en-US" sz="1200" dirty="0" smtClean="0"/>
              <a:t>Save</a:t>
            </a:r>
            <a:endParaRPr lang="en-US" sz="1200"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295400"/>
            <a:ext cx="5667375" cy="3154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5434" y="1266825"/>
            <a:ext cx="6688566" cy="440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0"/>
          </p:nvPr>
        </p:nvSpPr>
        <p:spPr/>
        <p:txBody>
          <a:bodyPr/>
          <a:lstStyle/>
          <a:p>
            <a:fld id="{471D315E-952C-49FA-BFE5-E1E9BF0368E2}" type="slidenum">
              <a:rPr lang="en-US" smtClean="0"/>
              <a:t>39</a:t>
            </a:fld>
            <a:endParaRPr lang="en-US" dirty="0"/>
          </a:p>
        </p:txBody>
      </p:sp>
    </p:spTree>
    <p:extLst>
      <p:ext uri="{BB962C8B-B14F-4D97-AF65-F5344CB8AC3E}">
        <p14:creationId xmlns:p14="http://schemas.microsoft.com/office/powerpoint/2010/main" val="844003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267"/>
                                        </p:tgtEl>
                                        <p:attrNameLst>
                                          <p:attrName>style.visibility</p:attrName>
                                        </p:attrNameLst>
                                      </p:cBhvr>
                                      <p:to>
                                        <p:strVal val="visible"/>
                                      </p:to>
                                    </p:set>
                                    <p:anim calcmode="lin" valueType="num">
                                      <p:cBhvr>
                                        <p:cTn id="7" dur="500" fill="hold"/>
                                        <p:tgtEl>
                                          <p:spTgt spid="11267"/>
                                        </p:tgtEl>
                                        <p:attrNameLst>
                                          <p:attrName>ppt_w</p:attrName>
                                        </p:attrNameLst>
                                      </p:cBhvr>
                                      <p:tavLst>
                                        <p:tav tm="0">
                                          <p:val>
                                            <p:fltVal val="0"/>
                                          </p:val>
                                        </p:tav>
                                        <p:tav tm="100000">
                                          <p:val>
                                            <p:strVal val="#ppt_w"/>
                                          </p:val>
                                        </p:tav>
                                      </p:tavLst>
                                    </p:anim>
                                    <p:anim calcmode="lin" valueType="num">
                                      <p:cBhvr>
                                        <p:cTn id="8" dur="500" fill="hold"/>
                                        <p:tgtEl>
                                          <p:spTgt spid="11267"/>
                                        </p:tgtEl>
                                        <p:attrNameLst>
                                          <p:attrName>ppt_h</p:attrName>
                                        </p:attrNameLst>
                                      </p:cBhvr>
                                      <p:tavLst>
                                        <p:tav tm="0">
                                          <p:val>
                                            <p:fltVal val="0"/>
                                          </p:val>
                                        </p:tav>
                                        <p:tav tm="100000">
                                          <p:val>
                                            <p:strVal val="#ppt_h"/>
                                          </p:val>
                                        </p:tav>
                                      </p:tavLst>
                                    </p:anim>
                                    <p:animEffect transition="in" filter="fade">
                                      <p:cBhvr>
                                        <p:cTn id="9" dur="500"/>
                                        <p:tgtEl>
                                          <p:spTgt spid="11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Language Enablement – How to…</a:t>
            </a:r>
            <a:br>
              <a:rPr lang="en-US" sz="3200" dirty="0" smtClean="0"/>
            </a:br>
            <a:r>
              <a:rPr lang="en-US" sz="3200" dirty="0" smtClean="0"/>
              <a:t>	Enable Category Translations</a:t>
            </a:r>
            <a:endParaRPr lang="en-US" sz="3200" dirty="0"/>
          </a:p>
        </p:txBody>
      </p:sp>
      <p:sp>
        <p:nvSpPr>
          <p:cNvPr id="6" name="Content Placeholder 2"/>
          <p:cNvSpPr txBox="1">
            <a:spLocks/>
          </p:cNvSpPr>
          <p:nvPr/>
        </p:nvSpPr>
        <p:spPr bwMode="auto">
          <a:xfrm>
            <a:off x="152400" y="1119310"/>
            <a:ext cx="1965960" cy="5235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173038" indent="-173038" algn="l" rtl="0" eaLnBrk="1" fontAlgn="base" hangingPunct="1">
              <a:spcBef>
                <a:spcPct val="50000"/>
              </a:spcBef>
              <a:spcAft>
                <a:spcPct val="0"/>
              </a:spcAft>
              <a:buClr>
                <a:schemeClr val="tx1"/>
              </a:buClr>
              <a:buFont typeface="Wingdings" pitchFamily="2" charset="2"/>
              <a:buChar char="§"/>
              <a:defRPr sz="1600">
                <a:solidFill>
                  <a:schemeClr val="tx1"/>
                </a:solidFill>
                <a:latin typeface="Calibri"/>
                <a:ea typeface="MS PGothic" pitchFamily="34" charset="-128"/>
                <a:cs typeface="Calibri"/>
              </a:defRPr>
            </a:lvl1pPr>
            <a:lvl2pPr marL="509588" indent="-163513" algn="l" rtl="0" eaLnBrk="1" fontAlgn="base" hangingPunct="1">
              <a:spcBef>
                <a:spcPct val="0"/>
              </a:spcBef>
              <a:spcAft>
                <a:spcPct val="0"/>
              </a:spcAft>
              <a:buClr>
                <a:schemeClr val="tx1"/>
              </a:buClr>
              <a:buFont typeface="Arial" pitchFamily="34" charset="0"/>
              <a:buChar char="–"/>
              <a:defRPr sz="1600">
                <a:solidFill>
                  <a:schemeClr val="tx1"/>
                </a:solidFill>
                <a:latin typeface="Calibri"/>
                <a:ea typeface="MS PGothic" pitchFamily="34" charset="-128"/>
                <a:cs typeface="Calibri"/>
              </a:defRPr>
            </a:lvl2pPr>
            <a:lvl3pPr marL="855663" indent="-173038" algn="l" rtl="0" eaLnBrk="1" fontAlgn="base" hangingPunct="1">
              <a:spcBef>
                <a:spcPct val="0"/>
              </a:spcBef>
              <a:spcAft>
                <a:spcPct val="0"/>
              </a:spcAft>
              <a:buClr>
                <a:schemeClr val="tx1"/>
              </a:buClr>
              <a:buChar char="•"/>
              <a:defRPr sz="1600">
                <a:solidFill>
                  <a:schemeClr val="tx1"/>
                </a:solidFill>
                <a:latin typeface="Calibri"/>
                <a:ea typeface="MS PGothic" pitchFamily="34" charset="-128"/>
                <a:cs typeface="Calibri"/>
              </a:defRPr>
            </a:lvl3pPr>
            <a:lvl4pPr marL="1203325" indent="-173038" algn="l" rtl="0" eaLnBrk="1" fontAlgn="base" hangingPunct="1">
              <a:spcBef>
                <a:spcPct val="20000"/>
              </a:spcBef>
              <a:spcAft>
                <a:spcPct val="0"/>
              </a:spcAft>
              <a:buClr>
                <a:schemeClr val="bg1"/>
              </a:buClr>
              <a:buChar char="–"/>
              <a:defRPr sz="1600">
                <a:solidFill>
                  <a:schemeClr val="bg1"/>
                </a:solidFill>
                <a:latin typeface="Calibri"/>
                <a:ea typeface="MS PGothic" pitchFamily="34" charset="-128"/>
                <a:cs typeface="Calibri"/>
              </a:defRPr>
            </a:lvl4pPr>
            <a:lvl5pPr marL="1539875" indent="-163513" algn="l" rtl="0" eaLnBrk="1" fontAlgn="base" hangingPunct="1">
              <a:spcBef>
                <a:spcPct val="20000"/>
              </a:spcBef>
              <a:spcAft>
                <a:spcPct val="0"/>
              </a:spcAft>
              <a:buClr>
                <a:schemeClr val="bg1"/>
              </a:buClr>
              <a:buChar char="»"/>
              <a:defRPr sz="1600">
                <a:solidFill>
                  <a:schemeClr val="bg1"/>
                </a:solidFill>
                <a:latin typeface="Calibri"/>
                <a:ea typeface="MS PGothic" pitchFamily="34" charset="-128"/>
                <a:cs typeface="Calibri"/>
              </a:defRPr>
            </a:lvl5pPr>
            <a:lvl6pPr marL="1997075" indent="-163513" algn="l" rtl="0" eaLnBrk="1" fontAlgn="base" hangingPunct="1">
              <a:spcBef>
                <a:spcPct val="20000"/>
              </a:spcBef>
              <a:spcAft>
                <a:spcPct val="0"/>
              </a:spcAft>
              <a:buClr>
                <a:schemeClr val="bg1"/>
              </a:buClr>
              <a:buChar char="»"/>
              <a:defRPr sz="1600">
                <a:solidFill>
                  <a:schemeClr val="bg1"/>
                </a:solidFill>
                <a:latin typeface="+mn-lt"/>
              </a:defRPr>
            </a:lvl6pPr>
            <a:lvl7pPr marL="2454275" indent="-163513" algn="l" rtl="0" eaLnBrk="1" fontAlgn="base" hangingPunct="1">
              <a:spcBef>
                <a:spcPct val="20000"/>
              </a:spcBef>
              <a:spcAft>
                <a:spcPct val="0"/>
              </a:spcAft>
              <a:buClr>
                <a:schemeClr val="bg1"/>
              </a:buClr>
              <a:buChar char="»"/>
              <a:defRPr sz="1600">
                <a:solidFill>
                  <a:schemeClr val="bg1"/>
                </a:solidFill>
                <a:latin typeface="+mn-lt"/>
              </a:defRPr>
            </a:lvl7pPr>
            <a:lvl8pPr marL="2911475" indent="-163513" algn="l" rtl="0" eaLnBrk="1" fontAlgn="base" hangingPunct="1">
              <a:spcBef>
                <a:spcPct val="20000"/>
              </a:spcBef>
              <a:spcAft>
                <a:spcPct val="0"/>
              </a:spcAft>
              <a:buClr>
                <a:schemeClr val="bg1"/>
              </a:buClr>
              <a:buChar char="»"/>
              <a:defRPr sz="1600">
                <a:solidFill>
                  <a:schemeClr val="bg1"/>
                </a:solidFill>
                <a:latin typeface="+mn-lt"/>
              </a:defRPr>
            </a:lvl8pPr>
            <a:lvl9pPr marL="3368675" indent="-163513" algn="l" rtl="0" eaLnBrk="1" fontAlgn="base" hangingPunct="1">
              <a:spcBef>
                <a:spcPct val="20000"/>
              </a:spcBef>
              <a:spcAft>
                <a:spcPct val="0"/>
              </a:spcAft>
              <a:buClr>
                <a:schemeClr val="bg1"/>
              </a:buClr>
              <a:buChar char="»"/>
              <a:defRPr sz="1600">
                <a:solidFill>
                  <a:schemeClr val="bg1"/>
                </a:solidFill>
                <a:latin typeface="+mn-lt"/>
              </a:defRPr>
            </a:lvl9pPr>
          </a:lstStyle>
          <a:p>
            <a:r>
              <a:rPr lang="en-US" sz="1300" b="1" dirty="0" smtClean="0"/>
              <a:t>To enable the category and region translation feature</a:t>
            </a:r>
          </a:p>
          <a:p>
            <a:r>
              <a:rPr lang="en-US" sz="1300" dirty="0" smtClean="0"/>
              <a:t>Navigate </a:t>
            </a:r>
            <a:r>
              <a:rPr lang="en-US" sz="1300" dirty="0"/>
              <a:t>–</a:t>
            </a:r>
          </a:p>
          <a:p>
            <a:pPr lvl="1"/>
            <a:r>
              <a:rPr lang="en-US" sz="1300" dirty="0"/>
              <a:t>Administration</a:t>
            </a:r>
          </a:p>
          <a:p>
            <a:pPr lvl="1"/>
            <a:r>
              <a:rPr lang="en-US" sz="1300" dirty="0" smtClean="0"/>
              <a:t>Properties</a:t>
            </a:r>
          </a:p>
          <a:p>
            <a:pPr lvl="1"/>
            <a:r>
              <a:rPr lang="en-US" sz="1300" dirty="0" smtClean="0"/>
              <a:t>Language</a:t>
            </a:r>
          </a:p>
          <a:p>
            <a:r>
              <a:rPr lang="en-US" sz="1300" dirty="0" smtClean="0"/>
              <a:t>Check Enable Translation</a:t>
            </a:r>
          </a:p>
          <a:p>
            <a:r>
              <a:rPr lang="en-US" sz="1300" dirty="0" smtClean="0"/>
              <a:t>Click Update Properties</a:t>
            </a:r>
          </a:p>
          <a:p>
            <a:r>
              <a:rPr lang="en-US" sz="1300" dirty="0" smtClean="0"/>
              <a:t>Navigate –</a:t>
            </a:r>
          </a:p>
          <a:p>
            <a:pPr lvl="1"/>
            <a:r>
              <a:rPr lang="en-US" sz="1300" dirty="0" smtClean="0"/>
              <a:t>Administration</a:t>
            </a:r>
          </a:p>
          <a:p>
            <a:pPr lvl="1"/>
            <a:r>
              <a:rPr lang="en-US" sz="1300" dirty="0" smtClean="0"/>
              <a:t>Properties</a:t>
            </a:r>
          </a:p>
          <a:p>
            <a:pPr lvl="1"/>
            <a:r>
              <a:rPr lang="en-US" sz="1300" dirty="0" smtClean="0"/>
              <a:t>Virtual Supply Master</a:t>
            </a:r>
          </a:p>
          <a:p>
            <a:r>
              <a:rPr lang="en-US" sz="1300" b="1" dirty="0" smtClean="0"/>
              <a:t>FYI – Once a language is enabled, it cannot be changed (known issue)</a:t>
            </a:r>
          </a:p>
          <a:p>
            <a:r>
              <a:rPr lang="en-US" sz="1300" b="1" dirty="0" smtClean="0"/>
              <a:t>FYI – Only enabled languages are selectable</a:t>
            </a:r>
          </a:p>
          <a:p>
            <a:r>
              <a:rPr lang="en-US" sz="1300" b="1" dirty="0" smtClean="0"/>
              <a:t>FYI – Translations are applied to SLM and Sourcing</a:t>
            </a:r>
            <a:endParaRPr lang="en-US" sz="1300" dirty="0" smtClean="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8840" y="1144968"/>
            <a:ext cx="6995160" cy="510343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3200400"/>
            <a:ext cx="3209925" cy="1620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ight Arrow 7"/>
          <p:cNvSpPr/>
          <p:nvPr/>
        </p:nvSpPr>
        <p:spPr bwMode="auto">
          <a:xfrm rot="10800000">
            <a:off x="5345903" y="2600325"/>
            <a:ext cx="1135858" cy="186864"/>
          </a:xfrm>
          <a:prstGeom prst="right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dirty="0" smtClean="0">
              <a:ln>
                <a:noFill/>
              </a:ln>
              <a:solidFill>
                <a:schemeClr val="hlink"/>
              </a:solidFill>
              <a:effectLst/>
              <a:latin typeface="Arial" charset="0"/>
            </a:endParaRPr>
          </a:p>
        </p:txBody>
      </p:sp>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0733" y="1100440"/>
            <a:ext cx="7073265" cy="513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ounded Rectangle 3"/>
          <p:cNvSpPr/>
          <p:nvPr/>
        </p:nvSpPr>
        <p:spPr bwMode="auto">
          <a:xfrm>
            <a:off x="3962400" y="3124200"/>
            <a:ext cx="5181598" cy="1066800"/>
          </a:xfrm>
          <a:prstGeom prst="roundRect">
            <a:avLst/>
          </a:prstGeom>
          <a:noFill/>
          <a:ln w="63500"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dirty="0" smtClean="0">
              <a:ln>
                <a:noFill/>
              </a:ln>
              <a:solidFill>
                <a:schemeClr val="hlink"/>
              </a:solidFill>
              <a:effectLst/>
              <a:latin typeface="Arial" charset="0"/>
            </a:endParaRPr>
          </a:p>
        </p:txBody>
      </p:sp>
      <p:pic>
        <p:nvPicPr>
          <p:cNvPr id="1331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3938" y="2389545"/>
            <a:ext cx="5919788" cy="3242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0"/>
          </p:nvPr>
        </p:nvSpPr>
        <p:spPr/>
        <p:txBody>
          <a:bodyPr/>
          <a:lstStyle/>
          <a:p>
            <a:fld id="{471D315E-952C-49FA-BFE5-E1E9BF0368E2}" type="slidenum">
              <a:rPr lang="en-US" smtClean="0"/>
              <a:t>4</a:t>
            </a:fld>
            <a:endParaRPr lang="en-US" dirty="0"/>
          </a:p>
        </p:txBody>
      </p:sp>
    </p:spTree>
    <p:extLst>
      <p:ext uri="{BB962C8B-B14F-4D97-AF65-F5344CB8AC3E}">
        <p14:creationId xmlns:p14="http://schemas.microsoft.com/office/powerpoint/2010/main" val="1703775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315"/>
                                        </p:tgtEl>
                                        <p:attrNameLst>
                                          <p:attrName>style.visibility</p:attrName>
                                        </p:attrNameLst>
                                      </p:cBhvr>
                                      <p:to>
                                        <p:strVal val="visible"/>
                                      </p:to>
                                    </p:set>
                                    <p:anim calcmode="lin" valueType="num">
                                      <p:cBhvr>
                                        <p:cTn id="7" dur="500" fill="hold"/>
                                        <p:tgtEl>
                                          <p:spTgt spid="13315"/>
                                        </p:tgtEl>
                                        <p:attrNameLst>
                                          <p:attrName>ppt_w</p:attrName>
                                        </p:attrNameLst>
                                      </p:cBhvr>
                                      <p:tavLst>
                                        <p:tav tm="0">
                                          <p:val>
                                            <p:fltVal val="0"/>
                                          </p:val>
                                        </p:tav>
                                        <p:tav tm="100000">
                                          <p:val>
                                            <p:strVal val="#ppt_w"/>
                                          </p:val>
                                        </p:tav>
                                      </p:tavLst>
                                    </p:anim>
                                    <p:anim calcmode="lin" valueType="num">
                                      <p:cBhvr>
                                        <p:cTn id="8" dur="500" fill="hold"/>
                                        <p:tgtEl>
                                          <p:spTgt spid="13315"/>
                                        </p:tgtEl>
                                        <p:attrNameLst>
                                          <p:attrName>ppt_h</p:attrName>
                                        </p:attrNameLst>
                                      </p:cBhvr>
                                      <p:tavLst>
                                        <p:tav tm="0">
                                          <p:val>
                                            <p:fltVal val="0"/>
                                          </p:val>
                                        </p:tav>
                                        <p:tav tm="100000">
                                          <p:val>
                                            <p:strVal val="#ppt_h"/>
                                          </p:val>
                                        </p:tav>
                                      </p:tavLst>
                                    </p:anim>
                                    <p:animEffect transition="in" filter="fade">
                                      <p:cBhvr>
                                        <p:cTn id="9" dur="500"/>
                                        <p:tgtEl>
                                          <p:spTgt spid="1331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3316"/>
                                        </p:tgtEl>
                                        <p:attrNameLst>
                                          <p:attrName>style.visibility</p:attrName>
                                        </p:attrNameLst>
                                      </p:cBhvr>
                                      <p:to>
                                        <p:strVal val="visible"/>
                                      </p:to>
                                    </p:set>
                                    <p:anim calcmode="lin" valueType="num">
                                      <p:cBhvr>
                                        <p:cTn id="14" dur="500" fill="hold"/>
                                        <p:tgtEl>
                                          <p:spTgt spid="13316"/>
                                        </p:tgtEl>
                                        <p:attrNameLst>
                                          <p:attrName>ppt_w</p:attrName>
                                        </p:attrNameLst>
                                      </p:cBhvr>
                                      <p:tavLst>
                                        <p:tav tm="0">
                                          <p:val>
                                            <p:fltVal val="0"/>
                                          </p:val>
                                        </p:tav>
                                        <p:tav tm="100000">
                                          <p:val>
                                            <p:strVal val="#ppt_w"/>
                                          </p:val>
                                        </p:tav>
                                      </p:tavLst>
                                    </p:anim>
                                    <p:anim calcmode="lin" valueType="num">
                                      <p:cBhvr>
                                        <p:cTn id="15" dur="500" fill="hold"/>
                                        <p:tgtEl>
                                          <p:spTgt spid="13316"/>
                                        </p:tgtEl>
                                        <p:attrNameLst>
                                          <p:attrName>ppt_h</p:attrName>
                                        </p:attrNameLst>
                                      </p:cBhvr>
                                      <p:tavLst>
                                        <p:tav tm="0">
                                          <p:val>
                                            <p:fltVal val="0"/>
                                          </p:val>
                                        </p:tav>
                                        <p:tav tm="100000">
                                          <p:val>
                                            <p:strVal val="#ppt_h"/>
                                          </p:val>
                                        </p:tav>
                                      </p:tavLst>
                                    </p:anim>
                                    <p:animEffect transition="in" filter="fade">
                                      <p:cBhvr>
                                        <p:cTn id="16" dur="500"/>
                                        <p:tgtEl>
                                          <p:spTgt spid="13316"/>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3317"/>
                                        </p:tgtEl>
                                        <p:attrNameLst>
                                          <p:attrName>style.visibility</p:attrName>
                                        </p:attrNameLst>
                                      </p:cBhvr>
                                      <p:to>
                                        <p:strVal val="visible"/>
                                      </p:to>
                                    </p:set>
                                    <p:anim calcmode="lin" valueType="num">
                                      <p:cBhvr>
                                        <p:cTn id="26" dur="500" fill="hold"/>
                                        <p:tgtEl>
                                          <p:spTgt spid="13317"/>
                                        </p:tgtEl>
                                        <p:attrNameLst>
                                          <p:attrName>ppt_w</p:attrName>
                                        </p:attrNameLst>
                                      </p:cBhvr>
                                      <p:tavLst>
                                        <p:tav tm="0">
                                          <p:val>
                                            <p:fltVal val="0"/>
                                          </p:val>
                                        </p:tav>
                                        <p:tav tm="100000">
                                          <p:val>
                                            <p:strVal val="#ppt_w"/>
                                          </p:val>
                                        </p:tav>
                                      </p:tavLst>
                                    </p:anim>
                                    <p:anim calcmode="lin" valueType="num">
                                      <p:cBhvr>
                                        <p:cTn id="27" dur="500" fill="hold"/>
                                        <p:tgtEl>
                                          <p:spTgt spid="13317"/>
                                        </p:tgtEl>
                                        <p:attrNameLst>
                                          <p:attrName>ppt_h</p:attrName>
                                        </p:attrNameLst>
                                      </p:cBhvr>
                                      <p:tavLst>
                                        <p:tav tm="0">
                                          <p:val>
                                            <p:fltVal val="0"/>
                                          </p:val>
                                        </p:tav>
                                        <p:tav tm="100000">
                                          <p:val>
                                            <p:strVal val="#ppt_h"/>
                                          </p:val>
                                        </p:tav>
                                      </p:tavLst>
                                    </p:anim>
                                    <p:animEffect transition="in" filter="fade">
                                      <p:cBhvr>
                                        <p:cTn id="28" dur="500"/>
                                        <p:tgtEl>
                                          <p:spTgt spid="133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Import </a:t>
            </a:r>
            <a:r>
              <a:rPr lang="en-US" sz="3200" dirty="0" smtClean="0"/>
              <a:t>Process – </a:t>
            </a:r>
            <a:r>
              <a:rPr lang="en-US" sz="3200" dirty="0"/>
              <a:t>How to…</a:t>
            </a:r>
            <a:br>
              <a:rPr lang="en-US" sz="3200" dirty="0"/>
            </a:br>
            <a:r>
              <a:rPr lang="en-US" sz="3200" dirty="0"/>
              <a:t>	</a:t>
            </a:r>
            <a:r>
              <a:rPr lang="en-US" sz="3200" dirty="0" smtClean="0"/>
              <a:t>Export in defined format</a:t>
            </a:r>
            <a:endParaRPr lang="en-US" sz="3200" dirty="0"/>
          </a:p>
        </p:txBody>
      </p:sp>
      <p:sp>
        <p:nvSpPr>
          <p:cNvPr id="5" name="Content Placeholder 2"/>
          <p:cNvSpPr txBox="1">
            <a:spLocks/>
          </p:cNvSpPr>
          <p:nvPr/>
        </p:nvSpPr>
        <p:spPr bwMode="auto">
          <a:xfrm>
            <a:off x="161925" y="1219200"/>
            <a:ext cx="1986915"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85000" lnSpcReduction="20000"/>
          </a:bodyPr>
          <a:lstStyle>
            <a:lvl1pPr marL="173038" indent="-173038" algn="l" rtl="0" eaLnBrk="1" fontAlgn="base" hangingPunct="1">
              <a:spcBef>
                <a:spcPct val="50000"/>
              </a:spcBef>
              <a:spcAft>
                <a:spcPct val="0"/>
              </a:spcAft>
              <a:buClr>
                <a:schemeClr val="tx1"/>
              </a:buClr>
              <a:buFont typeface="Wingdings" pitchFamily="2" charset="2"/>
              <a:buChar char="§"/>
              <a:defRPr sz="1600">
                <a:solidFill>
                  <a:schemeClr val="tx1"/>
                </a:solidFill>
                <a:latin typeface="Calibri"/>
                <a:ea typeface="MS PGothic" pitchFamily="34" charset="-128"/>
                <a:cs typeface="Calibri"/>
              </a:defRPr>
            </a:lvl1pPr>
            <a:lvl2pPr marL="509588" indent="-163513" algn="l" rtl="0" eaLnBrk="1" fontAlgn="base" hangingPunct="1">
              <a:spcBef>
                <a:spcPct val="0"/>
              </a:spcBef>
              <a:spcAft>
                <a:spcPct val="0"/>
              </a:spcAft>
              <a:buClr>
                <a:schemeClr val="tx1"/>
              </a:buClr>
              <a:buFont typeface="Arial" pitchFamily="34" charset="0"/>
              <a:buChar char="–"/>
              <a:defRPr sz="1600">
                <a:solidFill>
                  <a:schemeClr val="tx1"/>
                </a:solidFill>
                <a:latin typeface="Calibri"/>
                <a:ea typeface="MS PGothic" pitchFamily="34" charset="-128"/>
                <a:cs typeface="Calibri"/>
              </a:defRPr>
            </a:lvl2pPr>
            <a:lvl3pPr marL="855663" indent="-173038" algn="l" rtl="0" eaLnBrk="1" fontAlgn="base" hangingPunct="1">
              <a:spcBef>
                <a:spcPct val="0"/>
              </a:spcBef>
              <a:spcAft>
                <a:spcPct val="0"/>
              </a:spcAft>
              <a:buClr>
                <a:schemeClr val="tx1"/>
              </a:buClr>
              <a:buChar char="•"/>
              <a:defRPr sz="1600">
                <a:solidFill>
                  <a:schemeClr val="tx1"/>
                </a:solidFill>
                <a:latin typeface="Calibri"/>
                <a:ea typeface="MS PGothic" pitchFamily="34" charset="-128"/>
                <a:cs typeface="Calibri"/>
              </a:defRPr>
            </a:lvl3pPr>
            <a:lvl4pPr marL="1203325" indent="-173038" algn="l" rtl="0" eaLnBrk="1" fontAlgn="base" hangingPunct="1">
              <a:spcBef>
                <a:spcPct val="20000"/>
              </a:spcBef>
              <a:spcAft>
                <a:spcPct val="0"/>
              </a:spcAft>
              <a:buClr>
                <a:schemeClr val="bg1"/>
              </a:buClr>
              <a:buChar char="–"/>
              <a:defRPr sz="1600">
                <a:solidFill>
                  <a:schemeClr val="bg1"/>
                </a:solidFill>
                <a:latin typeface="Calibri"/>
                <a:ea typeface="MS PGothic" pitchFamily="34" charset="-128"/>
                <a:cs typeface="Calibri"/>
              </a:defRPr>
            </a:lvl4pPr>
            <a:lvl5pPr marL="1539875" indent="-163513" algn="l" rtl="0" eaLnBrk="1" fontAlgn="base" hangingPunct="1">
              <a:spcBef>
                <a:spcPct val="20000"/>
              </a:spcBef>
              <a:spcAft>
                <a:spcPct val="0"/>
              </a:spcAft>
              <a:buClr>
                <a:schemeClr val="bg1"/>
              </a:buClr>
              <a:buChar char="»"/>
              <a:defRPr sz="1600">
                <a:solidFill>
                  <a:schemeClr val="bg1"/>
                </a:solidFill>
                <a:latin typeface="Calibri"/>
                <a:ea typeface="MS PGothic" pitchFamily="34" charset="-128"/>
                <a:cs typeface="Calibri"/>
              </a:defRPr>
            </a:lvl5pPr>
            <a:lvl6pPr marL="1997075" indent="-163513" algn="l" rtl="0" eaLnBrk="1" fontAlgn="base" hangingPunct="1">
              <a:spcBef>
                <a:spcPct val="20000"/>
              </a:spcBef>
              <a:spcAft>
                <a:spcPct val="0"/>
              </a:spcAft>
              <a:buClr>
                <a:schemeClr val="bg1"/>
              </a:buClr>
              <a:buChar char="»"/>
              <a:defRPr sz="1600">
                <a:solidFill>
                  <a:schemeClr val="bg1"/>
                </a:solidFill>
                <a:latin typeface="+mn-lt"/>
              </a:defRPr>
            </a:lvl6pPr>
            <a:lvl7pPr marL="2454275" indent="-163513" algn="l" rtl="0" eaLnBrk="1" fontAlgn="base" hangingPunct="1">
              <a:spcBef>
                <a:spcPct val="20000"/>
              </a:spcBef>
              <a:spcAft>
                <a:spcPct val="0"/>
              </a:spcAft>
              <a:buClr>
                <a:schemeClr val="bg1"/>
              </a:buClr>
              <a:buChar char="»"/>
              <a:defRPr sz="1600">
                <a:solidFill>
                  <a:schemeClr val="bg1"/>
                </a:solidFill>
                <a:latin typeface="+mn-lt"/>
              </a:defRPr>
            </a:lvl7pPr>
            <a:lvl8pPr marL="2911475" indent="-163513" algn="l" rtl="0" eaLnBrk="1" fontAlgn="base" hangingPunct="1">
              <a:spcBef>
                <a:spcPct val="20000"/>
              </a:spcBef>
              <a:spcAft>
                <a:spcPct val="0"/>
              </a:spcAft>
              <a:buClr>
                <a:schemeClr val="bg1"/>
              </a:buClr>
              <a:buChar char="»"/>
              <a:defRPr sz="1600">
                <a:solidFill>
                  <a:schemeClr val="bg1"/>
                </a:solidFill>
                <a:latin typeface="+mn-lt"/>
              </a:defRPr>
            </a:lvl8pPr>
            <a:lvl9pPr marL="3368675" indent="-163513" algn="l" rtl="0" eaLnBrk="1" fontAlgn="base" hangingPunct="1">
              <a:spcBef>
                <a:spcPct val="20000"/>
              </a:spcBef>
              <a:spcAft>
                <a:spcPct val="0"/>
              </a:spcAft>
              <a:buClr>
                <a:schemeClr val="bg1"/>
              </a:buClr>
              <a:buChar char="»"/>
              <a:defRPr sz="1600">
                <a:solidFill>
                  <a:schemeClr val="bg1"/>
                </a:solidFill>
                <a:latin typeface="+mn-lt"/>
              </a:defRPr>
            </a:lvl9pPr>
          </a:lstStyle>
          <a:p>
            <a:r>
              <a:rPr lang="en-US" b="1" dirty="0" smtClean="0"/>
              <a:t>Example :</a:t>
            </a:r>
          </a:p>
          <a:p>
            <a:pPr lvl="1"/>
            <a:r>
              <a:rPr lang="en-US" b="1" dirty="0" smtClean="0"/>
              <a:t>Update Supplier Records</a:t>
            </a:r>
          </a:p>
          <a:p>
            <a:endParaRPr lang="en-US" dirty="0" smtClean="0"/>
          </a:p>
          <a:p>
            <a:r>
              <a:rPr lang="en-US" dirty="0" smtClean="0"/>
              <a:t>Navigate to the desired object and perform a search</a:t>
            </a:r>
          </a:p>
          <a:p>
            <a:r>
              <a:rPr lang="en-US" dirty="0" smtClean="0"/>
              <a:t>Options menu</a:t>
            </a:r>
          </a:p>
          <a:p>
            <a:r>
              <a:rPr lang="en-US" dirty="0" smtClean="0"/>
              <a:t>Download…</a:t>
            </a:r>
          </a:p>
          <a:p>
            <a:r>
              <a:rPr lang="en-US" dirty="0" smtClean="0"/>
              <a:t>Rename the file if needed</a:t>
            </a:r>
          </a:p>
          <a:p>
            <a:r>
              <a:rPr lang="en-US" dirty="0" smtClean="0"/>
              <a:t>Select the desired batch definition</a:t>
            </a:r>
          </a:p>
          <a:p>
            <a:r>
              <a:rPr lang="en-US" dirty="0" smtClean="0"/>
              <a:t>Select the format</a:t>
            </a:r>
          </a:p>
          <a:p>
            <a:r>
              <a:rPr lang="en-US" dirty="0" smtClean="0"/>
              <a:t>Save to local</a:t>
            </a:r>
          </a:p>
          <a:p>
            <a:endParaRPr lang="en-US" dirty="0" smtClean="0"/>
          </a:p>
          <a:p>
            <a:r>
              <a:rPr lang="en-US" b="1" dirty="0" smtClean="0"/>
              <a:t>If you saved in XLS format…</a:t>
            </a:r>
            <a:r>
              <a:rPr lang="en-US" dirty="0" smtClean="0"/>
              <a:t> </a:t>
            </a:r>
          </a:p>
          <a:p>
            <a:r>
              <a:rPr lang="en-US" dirty="0" smtClean="0"/>
              <a:t>Update rows</a:t>
            </a:r>
          </a:p>
          <a:p>
            <a:r>
              <a:rPr lang="en-US" dirty="0" smtClean="0"/>
              <a:t>Perform batch upload steps using same definition</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840" y="1143000"/>
            <a:ext cx="6995160" cy="39497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800" y="2807789"/>
            <a:ext cx="1039033" cy="1155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ight Arrow 10"/>
          <p:cNvSpPr/>
          <p:nvPr/>
        </p:nvSpPr>
        <p:spPr bwMode="auto">
          <a:xfrm>
            <a:off x="6491287" y="3756486"/>
            <a:ext cx="1135858" cy="186864"/>
          </a:xfrm>
          <a:prstGeom prst="right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dirty="0" smtClean="0">
              <a:ln>
                <a:noFill/>
              </a:ln>
              <a:solidFill>
                <a:schemeClr val="hlink"/>
              </a:solidFill>
              <a:effectLst/>
              <a:latin typeface="Arial" charset="0"/>
            </a:endParaRPr>
          </a:p>
        </p:txBody>
      </p:sp>
      <p:pic>
        <p:nvPicPr>
          <p:cNvPr id="1229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9350" y="1828800"/>
            <a:ext cx="3409950" cy="1439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ight Arrow 11"/>
          <p:cNvSpPr/>
          <p:nvPr/>
        </p:nvSpPr>
        <p:spPr bwMode="auto">
          <a:xfrm>
            <a:off x="3733800" y="3024464"/>
            <a:ext cx="1135858" cy="186864"/>
          </a:xfrm>
          <a:prstGeom prst="right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dirty="0" smtClean="0">
              <a:ln>
                <a:noFill/>
              </a:ln>
              <a:solidFill>
                <a:schemeClr val="hlink"/>
              </a:solidFill>
              <a:effectLst/>
              <a:latin typeface="Arial" charset="0"/>
            </a:endParaRPr>
          </a:p>
        </p:txBody>
      </p:sp>
      <p:sp>
        <p:nvSpPr>
          <p:cNvPr id="3" name="Slide Number Placeholder 2"/>
          <p:cNvSpPr>
            <a:spLocks noGrp="1"/>
          </p:cNvSpPr>
          <p:nvPr>
            <p:ph type="sldNum" sz="quarter" idx="10"/>
          </p:nvPr>
        </p:nvSpPr>
        <p:spPr/>
        <p:txBody>
          <a:bodyPr/>
          <a:lstStyle/>
          <a:p>
            <a:fld id="{471D315E-952C-49FA-BFE5-E1E9BF0368E2}" type="slidenum">
              <a:rPr lang="en-US" smtClean="0"/>
              <a:t>40</a:t>
            </a:fld>
            <a:endParaRPr lang="en-US" dirty="0"/>
          </a:p>
        </p:txBody>
      </p:sp>
    </p:spTree>
    <p:extLst>
      <p:ext uri="{BB962C8B-B14F-4D97-AF65-F5344CB8AC3E}">
        <p14:creationId xmlns:p14="http://schemas.microsoft.com/office/powerpoint/2010/main" val="935693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anim calcmode="lin" valueType="num">
                                      <p:cBhvr>
                                        <p:cTn id="13" dur="500" fill="hold"/>
                                        <p:tgtEl>
                                          <p:spTgt spid="11"/>
                                        </p:tgtEl>
                                        <p:attrNameLst>
                                          <p:attrName>ppt_x</p:attrName>
                                        </p:attrNameLst>
                                      </p:cBhvr>
                                      <p:tavLst>
                                        <p:tav tm="0">
                                          <p:val>
                                            <p:strVal val="#ppt_x"/>
                                          </p:val>
                                        </p:tav>
                                        <p:tav tm="100000">
                                          <p:val>
                                            <p:strVal val="#ppt_x"/>
                                          </p:val>
                                        </p:tav>
                                      </p:tavLst>
                                    </p:anim>
                                    <p:anim calcmode="lin" valueType="num">
                                      <p:cBhvr>
                                        <p:cTn id="14"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2291"/>
                                        </p:tgtEl>
                                        <p:attrNameLst>
                                          <p:attrName>style.visibility</p:attrName>
                                        </p:attrNameLst>
                                      </p:cBhvr>
                                      <p:to>
                                        <p:strVal val="visible"/>
                                      </p:to>
                                    </p:set>
                                    <p:anim calcmode="lin" valueType="num">
                                      <p:cBhvr>
                                        <p:cTn id="19" dur="500" fill="hold"/>
                                        <p:tgtEl>
                                          <p:spTgt spid="12291"/>
                                        </p:tgtEl>
                                        <p:attrNameLst>
                                          <p:attrName>ppt_w</p:attrName>
                                        </p:attrNameLst>
                                      </p:cBhvr>
                                      <p:tavLst>
                                        <p:tav tm="0">
                                          <p:val>
                                            <p:fltVal val="0"/>
                                          </p:val>
                                        </p:tav>
                                        <p:tav tm="100000">
                                          <p:val>
                                            <p:strVal val="#ppt_w"/>
                                          </p:val>
                                        </p:tav>
                                      </p:tavLst>
                                    </p:anim>
                                    <p:anim calcmode="lin" valueType="num">
                                      <p:cBhvr>
                                        <p:cTn id="20" dur="500" fill="hold"/>
                                        <p:tgtEl>
                                          <p:spTgt spid="12291"/>
                                        </p:tgtEl>
                                        <p:attrNameLst>
                                          <p:attrName>ppt_h</p:attrName>
                                        </p:attrNameLst>
                                      </p:cBhvr>
                                      <p:tavLst>
                                        <p:tav tm="0">
                                          <p:val>
                                            <p:fltVal val="0"/>
                                          </p:val>
                                        </p:tav>
                                        <p:tav tm="100000">
                                          <p:val>
                                            <p:strVal val="#ppt_h"/>
                                          </p:val>
                                        </p:tav>
                                      </p:tavLst>
                                    </p:anim>
                                    <p:animEffect transition="in" filter="fade">
                                      <p:cBhvr>
                                        <p:cTn id="21" dur="500"/>
                                        <p:tgtEl>
                                          <p:spTgt spid="12291"/>
                                        </p:tgtEl>
                                      </p:cBhvr>
                                    </p:animEffect>
                                  </p:childTnLst>
                                </p:cTn>
                              </p:par>
                              <p:par>
                                <p:cTn id="22" presetID="42"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anim calcmode="lin" valueType="num">
                                      <p:cBhvr>
                                        <p:cTn id="25" dur="500" fill="hold"/>
                                        <p:tgtEl>
                                          <p:spTgt spid="12"/>
                                        </p:tgtEl>
                                        <p:attrNameLst>
                                          <p:attrName>ppt_x</p:attrName>
                                        </p:attrNameLst>
                                      </p:cBhvr>
                                      <p:tavLst>
                                        <p:tav tm="0">
                                          <p:val>
                                            <p:strVal val="#ppt_x"/>
                                          </p:val>
                                        </p:tav>
                                        <p:tav tm="100000">
                                          <p:val>
                                            <p:strVal val="#ppt_x"/>
                                          </p:val>
                                        </p:tav>
                                      </p:tavLst>
                                    </p:anim>
                                    <p:anim calcmode="lin" valueType="num">
                                      <p:cBhvr>
                                        <p:cTn id="26"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12. Groups and Roles of Users</a:t>
            </a:r>
            <a:endParaRPr lang="en-US" dirty="0"/>
          </a:p>
        </p:txBody>
      </p:sp>
      <p:sp>
        <p:nvSpPr>
          <p:cNvPr id="5" name="Text Placeholder 4"/>
          <p:cNvSpPr>
            <a:spLocks noGrp="1"/>
          </p:cNvSpPr>
          <p:nvPr>
            <p:ph type="body" idx="1"/>
          </p:nvPr>
        </p:nvSpPr>
        <p:spPr/>
        <p:txBody>
          <a:bodyPr/>
          <a:lstStyle/>
          <a:p>
            <a:r>
              <a:rPr lang="en-US" dirty="0" smtClean="0"/>
              <a:t>How to…</a:t>
            </a:r>
            <a:endParaRPr lang="en-US" dirty="0"/>
          </a:p>
        </p:txBody>
      </p:sp>
      <p:sp>
        <p:nvSpPr>
          <p:cNvPr id="2" name="Slide Number Placeholder 1"/>
          <p:cNvSpPr>
            <a:spLocks noGrp="1"/>
          </p:cNvSpPr>
          <p:nvPr>
            <p:ph type="sldNum" sz="quarter" idx="10"/>
          </p:nvPr>
        </p:nvSpPr>
        <p:spPr/>
        <p:txBody>
          <a:bodyPr/>
          <a:lstStyle/>
          <a:p>
            <a:fld id="{471D315E-952C-49FA-BFE5-E1E9BF0368E2}" type="slidenum">
              <a:rPr lang="en-US" smtClean="0"/>
              <a:t>41</a:t>
            </a:fld>
            <a:endParaRPr lang="en-US" dirty="0"/>
          </a:p>
        </p:txBody>
      </p:sp>
    </p:spTree>
    <p:extLst>
      <p:ext uri="{BB962C8B-B14F-4D97-AF65-F5344CB8AC3E}">
        <p14:creationId xmlns:p14="http://schemas.microsoft.com/office/powerpoint/2010/main" val="397589669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Demonstration</a:t>
            </a:r>
            <a:endParaRPr lang="en-US" dirty="0"/>
          </a:p>
        </p:txBody>
      </p:sp>
      <p:sp>
        <p:nvSpPr>
          <p:cNvPr id="4" name="Slide Number Placeholder 3"/>
          <p:cNvSpPr>
            <a:spLocks noGrp="1"/>
          </p:cNvSpPr>
          <p:nvPr>
            <p:ph type="sldNum" sz="quarter" idx="10"/>
          </p:nvPr>
        </p:nvSpPr>
        <p:spPr/>
        <p:txBody>
          <a:bodyPr/>
          <a:lstStyle/>
          <a:p>
            <a:fld id="{471D315E-952C-49FA-BFE5-E1E9BF0368E2}" type="slidenum">
              <a:rPr lang="en-US" smtClean="0"/>
              <a:t>42</a:t>
            </a:fld>
            <a:endParaRPr lang="en-US"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19333" y="1225105"/>
            <a:ext cx="4505334" cy="4407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722622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13. Categories and Organizations of Users</a:t>
            </a:r>
            <a:endParaRPr lang="en-US" dirty="0"/>
          </a:p>
        </p:txBody>
      </p:sp>
      <p:sp>
        <p:nvSpPr>
          <p:cNvPr id="5" name="Text Placeholder 4"/>
          <p:cNvSpPr>
            <a:spLocks noGrp="1"/>
          </p:cNvSpPr>
          <p:nvPr>
            <p:ph type="body" idx="1"/>
          </p:nvPr>
        </p:nvSpPr>
        <p:spPr/>
        <p:txBody>
          <a:bodyPr/>
          <a:lstStyle/>
          <a:p>
            <a:r>
              <a:rPr lang="en-US" dirty="0" smtClean="0"/>
              <a:t>How to…</a:t>
            </a:r>
            <a:endParaRPr lang="en-US" dirty="0"/>
          </a:p>
        </p:txBody>
      </p:sp>
      <p:sp>
        <p:nvSpPr>
          <p:cNvPr id="2" name="Slide Number Placeholder 1"/>
          <p:cNvSpPr>
            <a:spLocks noGrp="1"/>
          </p:cNvSpPr>
          <p:nvPr>
            <p:ph type="sldNum" sz="quarter" idx="10"/>
          </p:nvPr>
        </p:nvSpPr>
        <p:spPr/>
        <p:txBody>
          <a:bodyPr/>
          <a:lstStyle/>
          <a:p>
            <a:fld id="{471D315E-952C-49FA-BFE5-E1E9BF0368E2}" type="slidenum">
              <a:rPr lang="en-US" smtClean="0"/>
              <a:t>43</a:t>
            </a:fld>
            <a:endParaRPr lang="en-US" dirty="0"/>
          </a:p>
        </p:txBody>
      </p:sp>
    </p:spTree>
    <p:extLst>
      <p:ext uri="{BB962C8B-B14F-4D97-AF65-F5344CB8AC3E}">
        <p14:creationId xmlns:p14="http://schemas.microsoft.com/office/powerpoint/2010/main" val="39758966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Demonstration</a:t>
            </a:r>
            <a:endParaRPr lang="en-US" dirty="0"/>
          </a:p>
        </p:txBody>
      </p:sp>
      <p:sp>
        <p:nvSpPr>
          <p:cNvPr id="4" name="Slide Number Placeholder 3"/>
          <p:cNvSpPr>
            <a:spLocks noGrp="1"/>
          </p:cNvSpPr>
          <p:nvPr>
            <p:ph type="sldNum" sz="quarter" idx="10"/>
          </p:nvPr>
        </p:nvSpPr>
        <p:spPr/>
        <p:txBody>
          <a:bodyPr/>
          <a:lstStyle/>
          <a:p>
            <a:fld id="{471D315E-952C-49FA-BFE5-E1E9BF0368E2}" type="slidenum">
              <a:rPr lang="en-US" smtClean="0"/>
              <a:t>44</a:t>
            </a:fld>
            <a:endParaRPr lang="en-US"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19333" y="1225105"/>
            <a:ext cx="4505334" cy="4407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722622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2563" y="2566720"/>
            <a:ext cx="4770437" cy="3788044"/>
          </a:xfrm>
        </p:spPr>
        <p:txBody>
          <a:bodyPr/>
          <a:lstStyle/>
          <a:p>
            <a:r>
              <a:rPr lang="en-US" sz="2000" b="1" dirty="0" smtClean="0"/>
              <a:t>Visit the v10 Community </a:t>
            </a:r>
            <a:r>
              <a:rPr lang="en-US" sz="2000" b="1" dirty="0" smtClean="0">
                <a:hlinkClick r:id="rId4"/>
              </a:rPr>
              <a:t>here.</a:t>
            </a:r>
            <a:endParaRPr lang="en-US" sz="2000" b="1" dirty="0" smtClean="0"/>
          </a:p>
          <a:p>
            <a:r>
              <a:rPr lang="en-US" sz="2000" b="1" dirty="0" smtClean="0"/>
              <a:t>Visit the v10.0.1 Community </a:t>
            </a:r>
            <a:r>
              <a:rPr lang="en-US" sz="2000" b="1" dirty="0" smtClean="0">
                <a:hlinkClick r:id="rId5"/>
              </a:rPr>
              <a:t>here</a:t>
            </a:r>
            <a:r>
              <a:rPr lang="en-US" sz="2000" b="1" dirty="0" smtClean="0">
                <a:hlinkClick r:id="rId5"/>
              </a:rPr>
              <a:t>.</a:t>
            </a:r>
            <a:endParaRPr lang="en-US" sz="2000" b="1" dirty="0" smtClean="0"/>
          </a:p>
          <a:p>
            <a:r>
              <a:rPr lang="en-US" sz="2000" b="1" dirty="0" smtClean="0"/>
              <a:t>HR Instruction Files </a:t>
            </a:r>
            <a:endParaRPr lang="en-US" sz="2000" b="1" dirty="0" smtClean="0"/>
          </a:p>
          <a:p>
            <a:r>
              <a:rPr lang="en-US" sz="2000" b="1" dirty="0" smtClean="0"/>
              <a:t>Walter </a:t>
            </a:r>
            <a:r>
              <a:rPr lang="en-US" sz="2000" b="1" dirty="0"/>
              <a:t>K. Krupinski</a:t>
            </a:r>
            <a:r>
              <a:rPr lang="en-US" sz="2000" dirty="0"/>
              <a:t/>
            </a:r>
            <a:br>
              <a:rPr lang="en-US" sz="2000" dirty="0"/>
            </a:br>
            <a:r>
              <a:rPr lang="en-US" sz="2000" dirty="0"/>
              <a:t>Senior Product Manager</a:t>
            </a:r>
            <a:br>
              <a:rPr lang="en-US" sz="2000" dirty="0"/>
            </a:br>
            <a:r>
              <a:rPr lang="en-US" sz="2000" dirty="0"/>
              <a:t>PMC</a:t>
            </a:r>
            <a:br>
              <a:rPr lang="en-US" sz="2000" dirty="0"/>
            </a:br>
            <a:r>
              <a:rPr lang="en-US" sz="2000" dirty="0"/>
              <a:t>IBM Industry </a:t>
            </a:r>
            <a:r>
              <a:rPr lang="en-US" sz="2000" dirty="0" smtClean="0"/>
              <a:t>Solutions</a:t>
            </a:r>
            <a:endParaRPr lang="en-US" sz="2000" dirty="0"/>
          </a:p>
          <a:p>
            <a:r>
              <a:rPr lang="fr-FR" sz="2000" b="1" dirty="0" smtClean="0"/>
              <a:t>Desk: </a:t>
            </a:r>
            <a:r>
              <a:rPr lang="fr-FR" sz="2000" dirty="0" smtClean="0"/>
              <a:t>1-720-349-1748</a:t>
            </a:r>
            <a:r>
              <a:rPr lang="fr-FR" sz="2000" b="1" dirty="0"/>
              <a:t/>
            </a:r>
            <a:br>
              <a:rPr lang="fr-FR" sz="2000" b="1" dirty="0"/>
            </a:br>
            <a:r>
              <a:rPr lang="fr-FR" sz="2000" b="1" dirty="0"/>
              <a:t>E-mail:</a:t>
            </a:r>
            <a:r>
              <a:rPr lang="fr-FR" sz="2000" dirty="0"/>
              <a:t> </a:t>
            </a:r>
            <a:r>
              <a:rPr lang="fr-FR" sz="2000" u="sng" dirty="0" smtClean="0"/>
              <a:t>wkrupins@us.ibm.com</a:t>
            </a:r>
            <a:endParaRPr lang="fr-FR" sz="2000" dirty="0"/>
          </a:p>
        </p:txBody>
      </p:sp>
      <p:sp>
        <p:nvSpPr>
          <p:cNvPr id="4" name="TextBox 6"/>
          <p:cNvSpPr txBox="1">
            <a:spLocks noChangeArrowheads="1"/>
          </p:cNvSpPr>
          <p:nvPr/>
        </p:nvSpPr>
        <p:spPr bwMode="auto">
          <a:xfrm>
            <a:off x="2667000" y="990600"/>
            <a:ext cx="6060567"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8000" b="1" dirty="0">
                <a:solidFill>
                  <a:srgbClr val="92D050"/>
                </a:solidFill>
              </a:rPr>
              <a:t>Thank </a:t>
            </a:r>
            <a:r>
              <a:rPr lang="en-US" sz="8000" b="1" dirty="0" smtClean="0">
                <a:solidFill>
                  <a:srgbClr val="92D050"/>
                </a:solidFill>
              </a:rPr>
              <a:t>you!</a:t>
            </a:r>
            <a:endParaRPr lang="en-US" sz="8000" b="1" dirty="0">
              <a:solidFill>
                <a:srgbClr val="92D050"/>
              </a:solidFill>
            </a:endParaRPr>
          </a:p>
        </p:txBody>
      </p:sp>
      <p:sp>
        <p:nvSpPr>
          <p:cNvPr id="2" name="Slide Number Placeholder 1"/>
          <p:cNvSpPr>
            <a:spLocks noGrp="1"/>
          </p:cNvSpPr>
          <p:nvPr>
            <p:ph type="sldNum" sz="quarter" idx="10"/>
          </p:nvPr>
        </p:nvSpPr>
        <p:spPr/>
        <p:txBody>
          <a:bodyPr/>
          <a:lstStyle/>
          <a:p>
            <a:fld id="{471D315E-952C-49FA-BFE5-E1E9BF0368E2}" type="slidenum">
              <a:rPr lang="en-US" smtClean="0"/>
              <a:t>45</a:t>
            </a:fld>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168935853"/>
              </p:ext>
            </p:extLst>
          </p:nvPr>
        </p:nvGraphicFramePr>
        <p:xfrm>
          <a:off x="2667000" y="3429000"/>
          <a:ext cx="914400" cy="771525"/>
        </p:xfrm>
        <a:graphic>
          <a:graphicData uri="http://schemas.openxmlformats.org/presentationml/2006/ole">
            <mc:AlternateContent xmlns:mc="http://schemas.openxmlformats.org/markup-compatibility/2006">
              <mc:Choice xmlns:v="urn:schemas-microsoft-com:vml" Requires="v">
                <p:oleObj spid="_x0000_s5153" name="Worksheet" showAsIcon="1" r:id="rId6" imgW="914400" imgH="771480" progId="Excel.Sheet.8">
                  <p:embed/>
                </p:oleObj>
              </mc:Choice>
              <mc:Fallback>
                <p:oleObj name="Worksheet" showAsIcon="1" r:id="rId6" imgW="914400" imgH="771480" progId="Excel.Sheet.8">
                  <p:embed/>
                  <p:pic>
                    <p:nvPicPr>
                      <p:cNvPr id="0" name=""/>
                      <p:cNvPicPr/>
                      <p:nvPr/>
                    </p:nvPicPr>
                    <p:blipFill>
                      <a:blip r:embed="rId7"/>
                      <a:stretch>
                        <a:fillRect/>
                      </a:stretch>
                    </p:blipFill>
                    <p:spPr>
                      <a:xfrm>
                        <a:off x="2667000" y="3429000"/>
                        <a:ext cx="914400" cy="771525"/>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377567202"/>
              </p:ext>
            </p:extLst>
          </p:nvPr>
        </p:nvGraphicFramePr>
        <p:xfrm>
          <a:off x="3581401" y="3428999"/>
          <a:ext cx="866987" cy="731520"/>
        </p:xfrm>
        <a:graphic>
          <a:graphicData uri="http://schemas.openxmlformats.org/presentationml/2006/ole">
            <mc:AlternateContent xmlns:mc="http://schemas.openxmlformats.org/markup-compatibility/2006">
              <mc:Choice xmlns:v="urn:schemas-microsoft-com:vml" Requires="v">
                <p:oleObj spid="_x0000_s5154" name="Worksheet" showAsIcon="1" r:id="rId8" imgW="914400" imgH="771480" progId="Excel.Sheet.8">
                  <p:embed/>
                </p:oleObj>
              </mc:Choice>
              <mc:Fallback>
                <p:oleObj name="Worksheet" showAsIcon="1" r:id="rId8" imgW="914400" imgH="771480" progId="Excel.Sheet.8">
                  <p:embed/>
                  <p:pic>
                    <p:nvPicPr>
                      <p:cNvPr id="0" name=""/>
                      <p:cNvPicPr/>
                      <p:nvPr/>
                    </p:nvPicPr>
                    <p:blipFill>
                      <a:blip r:embed="rId9"/>
                      <a:stretch>
                        <a:fillRect/>
                      </a:stretch>
                    </p:blipFill>
                    <p:spPr>
                      <a:xfrm>
                        <a:off x="3581401" y="3428999"/>
                        <a:ext cx="866987" cy="73152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04544984"/>
              </p:ext>
            </p:extLst>
          </p:nvPr>
        </p:nvGraphicFramePr>
        <p:xfrm>
          <a:off x="3505200" y="4114800"/>
          <a:ext cx="914400" cy="771525"/>
        </p:xfrm>
        <a:graphic>
          <a:graphicData uri="http://schemas.openxmlformats.org/presentationml/2006/ole">
            <mc:AlternateContent xmlns:mc="http://schemas.openxmlformats.org/markup-compatibility/2006">
              <mc:Choice xmlns:v="urn:schemas-microsoft-com:vml" Requires="v">
                <p:oleObj spid="_x0000_s5155" name="Packager Shell Object" showAsIcon="1" r:id="rId10" imgW="914400" imgH="771480" progId="Package">
                  <p:embed/>
                </p:oleObj>
              </mc:Choice>
              <mc:Fallback>
                <p:oleObj name="Packager Shell Object" showAsIcon="1" r:id="rId10" imgW="914400" imgH="771480" progId="Package">
                  <p:embed/>
                  <p:pic>
                    <p:nvPicPr>
                      <p:cNvPr id="0" name=""/>
                      <p:cNvPicPr/>
                      <p:nvPr/>
                    </p:nvPicPr>
                    <p:blipFill>
                      <a:blip r:embed="rId11"/>
                      <a:stretch>
                        <a:fillRect/>
                      </a:stretch>
                    </p:blipFill>
                    <p:spPr>
                      <a:xfrm>
                        <a:off x="3505200" y="4114800"/>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35117470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Hidden Slides</a:t>
            </a:r>
            <a:endParaRPr lang="en-US" dirty="0"/>
          </a:p>
        </p:txBody>
      </p:sp>
      <p:sp>
        <p:nvSpPr>
          <p:cNvPr id="3" name="Content Placeholder 2"/>
          <p:cNvSpPr>
            <a:spLocks noGrp="1"/>
          </p:cNvSpPr>
          <p:nvPr>
            <p:ph idx="1"/>
          </p:nvPr>
        </p:nvSpPr>
        <p:spPr/>
        <p:txBody>
          <a:bodyPr/>
          <a:lstStyle/>
          <a:p>
            <a:r>
              <a:rPr lang="en-US" dirty="0" smtClean="0"/>
              <a:t>Now begins additional hidden slides that cover (in no particular order)</a:t>
            </a:r>
          </a:p>
          <a:p>
            <a:pPr lvl="1"/>
            <a:r>
              <a:rPr lang="en-US" dirty="0" smtClean="0"/>
              <a:t>UI</a:t>
            </a:r>
          </a:p>
          <a:p>
            <a:pPr lvl="1"/>
            <a:r>
              <a:rPr lang="en-US" dirty="0" smtClean="0"/>
              <a:t>Searches</a:t>
            </a:r>
          </a:p>
          <a:p>
            <a:pPr lvl="1"/>
            <a:r>
              <a:rPr lang="en-US" dirty="0" smtClean="0"/>
              <a:t>Role Queries</a:t>
            </a:r>
          </a:p>
          <a:p>
            <a:pPr lvl="1"/>
            <a:r>
              <a:rPr lang="en-US" dirty="0" smtClean="0"/>
              <a:t>Column Configurations</a:t>
            </a:r>
          </a:p>
          <a:p>
            <a:pPr lvl="1"/>
            <a:r>
              <a:rPr lang="en-US" dirty="0" smtClean="0"/>
              <a:t>User and Password Settings</a:t>
            </a:r>
          </a:p>
          <a:p>
            <a:pPr lvl="1"/>
            <a:r>
              <a:rPr lang="en-US" dirty="0" smtClean="0"/>
              <a:t>Security</a:t>
            </a:r>
          </a:p>
          <a:p>
            <a:pPr lvl="1"/>
            <a:r>
              <a:rPr lang="en-US" dirty="0" smtClean="0"/>
              <a:t>Indices</a:t>
            </a:r>
          </a:p>
          <a:p>
            <a:pPr lvl="1"/>
            <a:r>
              <a:rPr lang="en-US" dirty="0" smtClean="0"/>
              <a:t>Trusted Attributes</a:t>
            </a:r>
          </a:p>
          <a:p>
            <a:pPr lvl="1"/>
            <a:r>
              <a:rPr lang="en-US" dirty="0" smtClean="0"/>
              <a:t>Notifications</a:t>
            </a:r>
          </a:p>
          <a:p>
            <a:pPr lvl="1"/>
            <a:r>
              <a:rPr lang="en-US" dirty="0" smtClean="0"/>
              <a:t>Roles</a:t>
            </a:r>
          </a:p>
          <a:p>
            <a:pPr lvl="1"/>
            <a:r>
              <a:rPr lang="en-US" dirty="0" smtClean="0"/>
              <a:t>VSM Algorithm Settings</a:t>
            </a:r>
          </a:p>
          <a:p>
            <a:pPr lvl="1"/>
            <a:endParaRPr lang="en-US" dirty="0" smtClean="0"/>
          </a:p>
          <a:p>
            <a:pPr lvl="1"/>
            <a:endParaRPr lang="en-US" dirty="0" smtClean="0"/>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0"/>
          </p:nvPr>
        </p:nvSpPr>
        <p:spPr/>
        <p:txBody>
          <a:bodyPr/>
          <a:lstStyle/>
          <a:p>
            <a:fld id="{471D315E-952C-49FA-BFE5-E1E9BF0368E2}" type="slidenum">
              <a:rPr lang="en-US" smtClean="0"/>
              <a:t>46</a:t>
            </a:fld>
            <a:endParaRPr lang="en-US" dirty="0"/>
          </a:p>
        </p:txBody>
      </p:sp>
    </p:spTree>
    <p:extLst>
      <p:ext uri="{BB962C8B-B14F-4D97-AF65-F5344CB8AC3E}">
        <p14:creationId xmlns:p14="http://schemas.microsoft.com/office/powerpoint/2010/main" val="58646133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UI Of the VSM</a:t>
            </a:r>
            <a:endParaRPr lang="en-US" dirty="0"/>
          </a:p>
        </p:txBody>
      </p:sp>
      <p:sp>
        <p:nvSpPr>
          <p:cNvPr id="5" name="Text Placeholder 4"/>
          <p:cNvSpPr>
            <a:spLocks noGrp="1"/>
          </p:cNvSpPr>
          <p:nvPr>
            <p:ph type="body" idx="1"/>
          </p:nvPr>
        </p:nvSpPr>
        <p:spPr/>
        <p:txBody>
          <a:bodyPr/>
          <a:lstStyle/>
          <a:p>
            <a:r>
              <a:rPr lang="en-US" dirty="0" smtClean="0"/>
              <a:t>How to…</a:t>
            </a:r>
            <a:endParaRPr lang="en-US" dirty="0"/>
          </a:p>
        </p:txBody>
      </p:sp>
      <p:sp>
        <p:nvSpPr>
          <p:cNvPr id="6" name="Slide Number Placeholder 5"/>
          <p:cNvSpPr>
            <a:spLocks noGrp="1"/>
          </p:cNvSpPr>
          <p:nvPr>
            <p:ph type="sldNum" sz="quarter" idx="10"/>
          </p:nvPr>
        </p:nvSpPr>
        <p:spPr/>
        <p:txBody>
          <a:bodyPr/>
          <a:lstStyle/>
          <a:p>
            <a:fld id="{471D315E-952C-49FA-BFE5-E1E9BF0368E2}" type="slidenum">
              <a:rPr lang="en-US" smtClean="0"/>
              <a:t>47</a:t>
            </a:fld>
            <a:endParaRPr lang="en-US" dirty="0"/>
          </a:p>
        </p:txBody>
      </p:sp>
    </p:spTree>
    <p:extLst>
      <p:ext uri="{BB962C8B-B14F-4D97-AF65-F5344CB8AC3E}">
        <p14:creationId xmlns:p14="http://schemas.microsoft.com/office/powerpoint/2010/main" val="382865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2563" y="1874838"/>
            <a:ext cx="2027237" cy="4479925"/>
          </a:xfrm>
        </p:spPr>
        <p:txBody>
          <a:bodyPr>
            <a:normAutofit/>
          </a:bodyPr>
          <a:lstStyle/>
          <a:p>
            <a:r>
              <a:rPr lang="en-US" b="1" dirty="0" smtClean="0"/>
              <a:t>For any user…</a:t>
            </a:r>
          </a:p>
          <a:p>
            <a:endParaRPr lang="en-US" dirty="0" smtClean="0"/>
          </a:p>
          <a:p>
            <a:r>
              <a:rPr lang="en-US" dirty="0" smtClean="0"/>
              <a:t>On list views</a:t>
            </a:r>
          </a:p>
          <a:p>
            <a:r>
              <a:rPr lang="en-US" dirty="0" smtClean="0"/>
              <a:t>Basic</a:t>
            </a:r>
          </a:p>
          <a:p>
            <a:pPr lvl="1"/>
            <a:r>
              <a:rPr lang="en-US" dirty="0" smtClean="0"/>
              <a:t>Basic filtering</a:t>
            </a:r>
          </a:p>
          <a:p>
            <a:pPr lvl="1"/>
            <a:r>
              <a:rPr lang="en-US" dirty="0" smtClean="0"/>
              <a:t>Displayed columns only</a:t>
            </a:r>
          </a:p>
          <a:p>
            <a:r>
              <a:rPr lang="en-US" dirty="0" smtClean="0"/>
              <a:t>Advanced</a:t>
            </a:r>
          </a:p>
          <a:p>
            <a:pPr lvl="1"/>
            <a:r>
              <a:rPr lang="en-US" dirty="0" smtClean="0"/>
              <a:t>Expression based</a:t>
            </a:r>
          </a:p>
          <a:p>
            <a:pPr lvl="1"/>
            <a:r>
              <a:rPr lang="en-US" dirty="0" smtClean="0"/>
              <a:t>All available attributes of the object</a:t>
            </a:r>
          </a:p>
        </p:txBody>
      </p:sp>
      <p:sp>
        <p:nvSpPr>
          <p:cNvPr id="2" name="Title 1"/>
          <p:cNvSpPr>
            <a:spLocks noGrp="1"/>
          </p:cNvSpPr>
          <p:nvPr>
            <p:ph type="title"/>
          </p:nvPr>
        </p:nvSpPr>
        <p:spPr/>
        <p:txBody>
          <a:bodyPr/>
          <a:lstStyle/>
          <a:p>
            <a:r>
              <a:rPr lang="en-US" sz="3200" dirty="0" smtClean="0"/>
              <a:t>UI – How to…</a:t>
            </a:r>
            <a:br>
              <a:rPr lang="en-US" sz="3200" dirty="0" smtClean="0"/>
            </a:br>
            <a:r>
              <a:rPr lang="en-US" sz="3200" dirty="0"/>
              <a:t>	</a:t>
            </a:r>
            <a:r>
              <a:rPr lang="en-US" sz="3200" dirty="0" smtClean="0"/>
              <a:t>Basic and Advanced Search</a:t>
            </a:r>
            <a:endParaRPr lang="en-US" sz="3200" dirty="0"/>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3962400"/>
            <a:ext cx="6934200" cy="257756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2457622"/>
            <a:ext cx="6934200" cy="257157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1143000"/>
            <a:ext cx="6934200" cy="23230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urved Right Arrow 3"/>
          <p:cNvSpPr/>
          <p:nvPr/>
        </p:nvSpPr>
        <p:spPr bwMode="auto">
          <a:xfrm>
            <a:off x="2971800" y="2133600"/>
            <a:ext cx="914400" cy="2362200"/>
          </a:xfrm>
          <a:prstGeom prst="curvedRight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dirty="0" smtClean="0">
              <a:ln>
                <a:noFill/>
              </a:ln>
              <a:solidFill>
                <a:schemeClr val="hlink"/>
              </a:solidFill>
              <a:effectLst/>
              <a:latin typeface="Arial" charset="0"/>
            </a:endParaRPr>
          </a:p>
        </p:txBody>
      </p:sp>
      <p:sp>
        <p:nvSpPr>
          <p:cNvPr id="5" name="Curved Left Arrow 4"/>
          <p:cNvSpPr/>
          <p:nvPr/>
        </p:nvSpPr>
        <p:spPr bwMode="auto">
          <a:xfrm>
            <a:off x="4953000" y="2133600"/>
            <a:ext cx="914400" cy="3429000"/>
          </a:xfrm>
          <a:prstGeom prst="curvedLeft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dirty="0" smtClean="0">
              <a:ln>
                <a:noFill/>
              </a:ln>
              <a:solidFill>
                <a:schemeClr val="hlink"/>
              </a:solidFill>
              <a:effectLst/>
              <a:latin typeface="Arial" charset="0"/>
            </a:endParaRPr>
          </a:p>
        </p:txBody>
      </p:sp>
      <p:sp>
        <p:nvSpPr>
          <p:cNvPr id="6" name="Slide Number Placeholder 5"/>
          <p:cNvSpPr>
            <a:spLocks noGrp="1"/>
          </p:cNvSpPr>
          <p:nvPr>
            <p:ph type="sldNum" sz="quarter" idx="10"/>
          </p:nvPr>
        </p:nvSpPr>
        <p:spPr/>
        <p:txBody>
          <a:bodyPr/>
          <a:lstStyle/>
          <a:p>
            <a:fld id="{471D315E-952C-49FA-BFE5-E1E9BF0368E2}" type="slidenum">
              <a:rPr lang="en-US" smtClean="0"/>
              <a:t>48</a:t>
            </a:fld>
            <a:endParaRPr lang="en-US" dirty="0"/>
          </a:p>
        </p:txBody>
      </p:sp>
    </p:spTree>
    <p:extLst>
      <p:ext uri="{BB962C8B-B14F-4D97-AF65-F5344CB8AC3E}">
        <p14:creationId xmlns:p14="http://schemas.microsoft.com/office/powerpoint/2010/main" val="31454933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42" presetClass="entr" presetSubtype="0" fill="hold" nodeType="withEffect">
                                  <p:stCondLst>
                                    <p:cond delay="0"/>
                                  </p:stCondLst>
                                  <p:childTnLst>
                                    <p:set>
                                      <p:cBhvr>
                                        <p:cTn id="9" dur="1" fill="hold">
                                          <p:stCondLst>
                                            <p:cond delay="0"/>
                                          </p:stCondLst>
                                        </p:cTn>
                                        <p:tgtEl>
                                          <p:spTgt spid="1027"/>
                                        </p:tgtEl>
                                        <p:attrNameLst>
                                          <p:attrName>style.visibility</p:attrName>
                                        </p:attrNameLst>
                                      </p:cBhvr>
                                      <p:to>
                                        <p:strVal val="visible"/>
                                      </p:to>
                                    </p:set>
                                    <p:animEffect transition="in" filter="fade">
                                      <p:cBhvr>
                                        <p:cTn id="10" dur="500"/>
                                        <p:tgtEl>
                                          <p:spTgt spid="1027"/>
                                        </p:tgtEl>
                                      </p:cBhvr>
                                    </p:animEffect>
                                    <p:anim calcmode="lin" valueType="num">
                                      <p:cBhvr>
                                        <p:cTn id="11" dur="500" fill="hold"/>
                                        <p:tgtEl>
                                          <p:spTgt spid="1027"/>
                                        </p:tgtEl>
                                        <p:attrNameLst>
                                          <p:attrName>ppt_x</p:attrName>
                                        </p:attrNameLst>
                                      </p:cBhvr>
                                      <p:tavLst>
                                        <p:tav tm="0">
                                          <p:val>
                                            <p:strVal val="#ppt_x"/>
                                          </p:val>
                                        </p:tav>
                                        <p:tav tm="100000">
                                          <p:val>
                                            <p:strVal val="#ppt_x"/>
                                          </p:val>
                                        </p:tav>
                                      </p:tavLst>
                                    </p:anim>
                                    <p:anim calcmode="lin" valueType="num">
                                      <p:cBhvr>
                                        <p:cTn id="12" dur="500" fill="hold"/>
                                        <p:tgtEl>
                                          <p:spTgt spid="1027"/>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par>
                                <p:cTn id="18" presetID="42" presetClass="entr" presetSubtype="0" fill="hold" nodeType="withEffect">
                                  <p:stCondLst>
                                    <p:cond delay="0"/>
                                  </p:stCondLst>
                                  <p:childTnLst>
                                    <p:set>
                                      <p:cBhvr>
                                        <p:cTn id="19" dur="1" fill="hold">
                                          <p:stCondLst>
                                            <p:cond delay="0"/>
                                          </p:stCondLst>
                                        </p:cTn>
                                        <p:tgtEl>
                                          <p:spTgt spid="1028"/>
                                        </p:tgtEl>
                                        <p:attrNameLst>
                                          <p:attrName>style.visibility</p:attrName>
                                        </p:attrNameLst>
                                      </p:cBhvr>
                                      <p:to>
                                        <p:strVal val="visible"/>
                                      </p:to>
                                    </p:set>
                                    <p:animEffect transition="in" filter="fade">
                                      <p:cBhvr>
                                        <p:cTn id="20" dur="500"/>
                                        <p:tgtEl>
                                          <p:spTgt spid="1028"/>
                                        </p:tgtEl>
                                      </p:cBhvr>
                                    </p:animEffect>
                                    <p:anim calcmode="lin" valueType="num">
                                      <p:cBhvr>
                                        <p:cTn id="21" dur="500" fill="hold"/>
                                        <p:tgtEl>
                                          <p:spTgt spid="1028"/>
                                        </p:tgtEl>
                                        <p:attrNameLst>
                                          <p:attrName>ppt_x</p:attrName>
                                        </p:attrNameLst>
                                      </p:cBhvr>
                                      <p:tavLst>
                                        <p:tav tm="0">
                                          <p:val>
                                            <p:strVal val="#ppt_x"/>
                                          </p:val>
                                        </p:tav>
                                        <p:tav tm="100000">
                                          <p:val>
                                            <p:strVal val="#ppt_x"/>
                                          </p:val>
                                        </p:tav>
                                      </p:tavLst>
                                    </p:anim>
                                    <p:anim calcmode="lin" valueType="num">
                                      <p:cBhvr>
                                        <p:cTn id="22" dur="500" fill="hold"/>
                                        <p:tgtEl>
                                          <p:spTgt spid="10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2563" y="1874838"/>
            <a:ext cx="2027237" cy="4479925"/>
          </a:xfrm>
        </p:spPr>
        <p:txBody>
          <a:bodyPr>
            <a:normAutofit/>
          </a:bodyPr>
          <a:lstStyle/>
          <a:p>
            <a:r>
              <a:rPr lang="en-US" b="1" dirty="0" smtClean="0"/>
              <a:t>For any user…</a:t>
            </a:r>
          </a:p>
          <a:p>
            <a:endParaRPr lang="en-US" dirty="0" smtClean="0"/>
          </a:p>
          <a:p>
            <a:r>
              <a:rPr lang="en-US" dirty="0" smtClean="0"/>
              <a:t>On list views</a:t>
            </a:r>
          </a:p>
          <a:p>
            <a:r>
              <a:rPr lang="en-US" dirty="0" smtClean="0"/>
              <a:t>Basic</a:t>
            </a:r>
          </a:p>
          <a:p>
            <a:pPr lvl="1"/>
            <a:r>
              <a:rPr lang="en-US" dirty="0" smtClean="0"/>
              <a:t>Basic filtering</a:t>
            </a:r>
          </a:p>
          <a:p>
            <a:pPr lvl="1"/>
            <a:r>
              <a:rPr lang="en-US" dirty="0" smtClean="0"/>
              <a:t>Displayed columns only</a:t>
            </a:r>
          </a:p>
          <a:p>
            <a:r>
              <a:rPr lang="en-US" dirty="0" smtClean="0"/>
              <a:t>Advanced</a:t>
            </a:r>
          </a:p>
          <a:p>
            <a:pPr lvl="1"/>
            <a:r>
              <a:rPr lang="en-US" dirty="0" smtClean="0"/>
              <a:t>Expression based</a:t>
            </a:r>
          </a:p>
          <a:p>
            <a:pPr lvl="1"/>
            <a:r>
              <a:rPr lang="en-US" dirty="0" smtClean="0"/>
              <a:t>All available attributes of the object</a:t>
            </a:r>
          </a:p>
        </p:txBody>
      </p:sp>
      <p:sp>
        <p:nvSpPr>
          <p:cNvPr id="2" name="Title 1"/>
          <p:cNvSpPr>
            <a:spLocks noGrp="1"/>
          </p:cNvSpPr>
          <p:nvPr>
            <p:ph type="title"/>
          </p:nvPr>
        </p:nvSpPr>
        <p:spPr/>
        <p:txBody>
          <a:bodyPr/>
          <a:lstStyle/>
          <a:p>
            <a:r>
              <a:rPr lang="en-US" sz="3200" dirty="0" smtClean="0"/>
              <a:t>UI – How to…</a:t>
            </a:r>
            <a:br>
              <a:rPr lang="en-US" sz="3200" dirty="0" smtClean="0"/>
            </a:br>
            <a:r>
              <a:rPr lang="en-US" sz="3200" dirty="0"/>
              <a:t>	</a:t>
            </a:r>
            <a:r>
              <a:rPr lang="en-US" sz="3200" dirty="0" smtClean="0"/>
              <a:t>Basic and Advanced Search</a:t>
            </a:r>
            <a:endParaRPr lang="en-US" sz="3200" dirty="0"/>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3962400"/>
            <a:ext cx="6934200" cy="257756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2457622"/>
            <a:ext cx="6934200" cy="257157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1143000"/>
            <a:ext cx="6934200" cy="23230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urved Right Arrow 3"/>
          <p:cNvSpPr/>
          <p:nvPr/>
        </p:nvSpPr>
        <p:spPr bwMode="auto">
          <a:xfrm>
            <a:off x="2971800" y="2133600"/>
            <a:ext cx="914400" cy="2362200"/>
          </a:xfrm>
          <a:prstGeom prst="curvedRight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dirty="0" smtClean="0">
              <a:ln>
                <a:noFill/>
              </a:ln>
              <a:solidFill>
                <a:schemeClr val="hlink"/>
              </a:solidFill>
              <a:effectLst/>
              <a:latin typeface="Arial" charset="0"/>
            </a:endParaRPr>
          </a:p>
        </p:txBody>
      </p:sp>
      <p:sp>
        <p:nvSpPr>
          <p:cNvPr id="5" name="Curved Left Arrow 4"/>
          <p:cNvSpPr/>
          <p:nvPr/>
        </p:nvSpPr>
        <p:spPr bwMode="auto">
          <a:xfrm>
            <a:off x="4953000" y="2133600"/>
            <a:ext cx="914400" cy="3429000"/>
          </a:xfrm>
          <a:prstGeom prst="curvedLeft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dirty="0" smtClean="0">
              <a:ln>
                <a:noFill/>
              </a:ln>
              <a:solidFill>
                <a:schemeClr val="hlink"/>
              </a:solidFill>
              <a:effectLst/>
              <a:latin typeface="Arial" charset="0"/>
            </a:endParaRPr>
          </a:p>
        </p:txBody>
      </p:sp>
      <p:sp>
        <p:nvSpPr>
          <p:cNvPr id="6" name="Slide Number Placeholder 5"/>
          <p:cNvSpPr>
            <a:spLocks noGrp="1"/>
          </p:cNvSpPr>
          <p:nvPr>
            <p:ph type="sldNum" sz="quarter" idx="10"/>
          </p:nvPr>
        </p:nvSpPr>
        <p:spPr/>
        <p:txBody>
          <a:bodyPr/>
          <a:lstStyle/>
          <a:p>
            <a:fld id="{471D315E-952C-49FA-BFE5-E1E9BF0368E2}" type="slidenum">
              <a:rPr lang="en-US" smtClean="0"/>
              <a:t>49</a:t>
            </a:fld>
            <a:endParaRPr lang="en-US" dirty="0"/>
          </a:p>
        </p:txBody>
      </p:sp>
    </p:spTree>
    <p:extLst>
      <p:ext uri="{BB962C8B-B14F-4D97-AF65-F5344CB8AC3E}">
        <p14:creationId xmlns:p14="http://schemas.microsoft.com/office/powerpoint/2010/main" val="36323560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42" presetClass="entr" presetSubtype="0" fill="hold" nodeType="withEffect">
                                  <p:stCondLst>
                                    <p:cond delay="0"/>
                                  </p:stCondLst>
                                  <p:childTnLst>
                                    <p:set>
                                      <p:cBhvr>
                                        <p:cTn id="9" dur="1" fill="hold">
                                          <p:stCondLst>
                                            <p:cond delay="0"/>
                                          </p:stCondLst>
                                        </p:cTn>
                                        <p:tgtEl>
                                          <p:spTgt spid="1027"/>
                                        </p:tgtEl>
                                        <p:attrNameLst>
                                          <p:attrName>style.visibility</p:attrName>
                                        </p:attrNameLst>
                                      </p:cBhvr>
                                      <p:to>
                                        <p:strVal val="visible"/>
                                      </p:to>
                                    </p:set>
                                    <p:animEffect transition="in" filter="fade">
                                      <p:cBhvr>
                                        <p:cTn id="10" dur="500"/>
                                        <p:tgtEl>
                                          <p:spTgt spid="1027"/>
                                        </p:tgtEl>
                                      </p:cBhvr>
                                    </p:animEffect>
                                    <p:anim calcmode="lin" valueType="num">
                                      <p:cBhvr>
                                        <p:cTn id="11" dur="500" fill="hold"/>
                                        <p:tgtEl>
                                          <p:spTgt spid="1027"/>
                                        </p:tgtEl>
                                        <p:attrNameLst>
                                          <p:attrName>ppt_x</p:attrName>
                                        </p:attrNameLst>
                                      </p:cBhvr>
                                      <p:tavLst>
                                        <p:tav tm="0">
                                          <p:val>
                                            <p:strVal val="#ppt_x"/>
                                          </p:val>
                                        </p:tav>
                                        <p:tav tm="100000">
                                          <p:val>
                                            <p:strVal val="#ppt_x"/>
                                          </p:val>
                                        </p:tav>
                                      </p:tavLst>
                                    </p:anim>
                                    <p:anim calcmode="lin" valueType="num">
                                      <p:cBhvr>
                                        <p:cTn id="12" dur="500" fill="hold"/>
                                        <p:tgtEl>
                                          <p:spTgt spid="1027"/>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par>
                                <p:cTn id="18" presetID="42" presetClass="entr" presetSubtype="0" fill="hold" nodeType="withEffect">
                                  <p:stCondLst>
                                    <p:cond delay="0"/>
                                  </p:stCondLst>
                                  <p:childTnLst>
                                    <p:set>
                                      <p:cBhvr>
                                        <p:cTn id="19" dur="1" fill="hold">
                                          <p:stCondLst>
                                            <p:cond delay="0"/>
                                          </p:stCondLst>
                                        </p:cTn>
                                        <p:tgtEl>
                                          <p:spTgt spid="1028"/>
                                        </p:tgtEl>
                                        <p:attrNameLst>
                                          <p:attrName>style.visibility</p:attrName>
                                        </p:attrNameLst>
                                      </p:cBhvr>
                                      <p:to>
                                        <p:strVal val="visible"/>
                                      </p:to>
                                    </p:set>
                                    <p:animEffect transition="in" filter="fade">
                                      <p:cBhvr>
                                        <p:cTn id="20" dur="500"/>
                                        <p:tgtEl>
                                          <p:spTgt spid="1028"/>
                                        </p:tgtEl>
                                      </p:cBhvr>
                                    </p:animEffect>
                                    <p:anim calcmode="lin" valueType="num">
                                      <p:cBhvr>
                                        <p:cTn id="21" dur="500" fill="hold"/>
                                        <p:tgtEl>
                                          <p:spTgt spid="1028"/>
                                        </p:tgtEl>
                                        <p:attrNameLst>
                                          <p:attrName>ppt_x</p:attrName>
                                        </p:attrNameLst>
                                      </p:cBhvr>
                                      <p:tavLst>
                                        <p:tav tm="0">
                                          <p:val>
                                            <p:strVal val="#ppt_x"/>
                                          </p:val>
                                        </p:tav>
                                        <p:tav tm="100000">
                                          <p:val>
                                            <p:strVal val="#ppt_x"/>
                                          </p:val>
                                        </p:tav>
                                      </p:tavLst>
                                    </p:anim>
                                    <p:anim calcmode="lin" valueType="num">
                                      <p:cBhvr>
                                        <p:cTn id="22" dur="500" fill="hold"/>
                                        <p:tgtEl>
                                          <p:spTgt spid="10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Language Enablement – How to…</a:t>
            </a:r>
            <a:br>
              <a:rPr lang="en-US" sz="3200" dirty="0" smtClean="0"/>
            </a:br>
            <a:r>
              <a:rPr lang="en-US" sz="3200" dirty="0" smtClean="0"/>
              <a:t>	Edit Specific VSM/PgM Phrases</a:t>
            </a:r>
            <a:endParaRPr lang="en-US" sz="3200" dirty="0"/>
          </a:p>
        </p:txBody>
      </p:sp>
      <p:sp>
        <p:nvSpPr>
          <p:cNvPr id="6" name="Content Placeholder 2"/>
          <p:cNvSpPr txBox="1">
            <a:spLocks/>
          </p:cNvSpPr>
          <p:nvPr/>
        </p:nvSpPr>
        <p:spPr bwMode="auto">
          <a:xfrm>
            <a:off x="152400" y="1119310"/>
            <a:ext cx="1965960" cy="5235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173038" indent="-173038" algn="l" rtl="0" eaLnBrk="1" fontAlgn="base" hangingPunct="1">
              <a:spcBef>
                <a:spcPct val="50000"/>
              </a:spcBef>
              <a:spcAft>
                <a:spcPct val="0"/>
              </a:spcAft>
              <a:buClr>
                <a:schemeClr val="tx1"/>
              </a:buClr>
              <a:buFont typeface="Wingdings" pitchFamily="2" charset="2"/>
              <a:buChar char="§"/>
              <a:defRPr sz="1600">
                <a:solidFill>
                  <a:schemeClr val="tx1"/>
                </a:solidFill>
                <a:latin typeface="Calibri"/>
                <a:ea typeface="MS PGothic" pitchFamily="34" charset="-128"/>
                <a:cs typeface="Calibri"/>
              </a:defRPr>
            </a:lvl1pPr>
            <a:lvl2pPr marL="509588" indent="-163513" algn="l" rtl="0" eaLnBrk="1" fontAlgn="base" hangingPunct="1">
              <a:spcBef>
                <a:spcPct val="0"/>
              </a:spcBef>
              <a:spcAft>
                <a:spcPct val="0"/>
              </a:spcAft>
              <a:buClr>
                <a:schemeClr val="tx1"/>
              </a:buClr>
              <a:buFont typeface="Arial" pitchFamily="34" charset="0"/>
              <a:buChar char="–"/>
              <a:defRPr sz="1600">
                <a:solidFill>
                  <a:schemeClr val="tx1"/>
                </a:solidFill>
                <a:latin typeface="Calibri"/>
                <a:ea typeface="MS PGothic" pitchFamily="34" charset="-128"/>
                <a:cs typeface="Calibri"/>
              </a:defRPr>
            </a:lvl2pPr>
            <a:lvl3pPr marL="855663" indent="-173038" algn="l" rtl="0" eaLnBrk="1" fontAlgn="base" hangingPunct="1">
              <a:spcBef>
                <a:spcPct val="0"/>
              </a:spcBef>
              <a:spcAft>
                <a:spcPct val="0"/>
              </a:spcAft>
              <a:buClr>
                <a:schemeClr val="tx1"/>
              </a:buClr>
              <a:buChar char="•"/>
              <a:defRPr sz="1600">
                <a:solidFill>
                  <a:schemeClr val="tx1"/>
                </a:solidFill>
                <a:latin typeface="Calibri"/>
                <a:ea typeface="MS PGothic" pitchFamily="34" charset="-128"/>
                <a:cs typeface="Calibri"/>
              </a:defRPr>
            </a:lvl3pPr>
            <a:lvl4pPr marL="1203325" indent="-173038" algn="l" rtl="0" eaLnBrk="1" fontAlgn="base" hangingPunct="1">
              <a:spcBef>
                <a:spcPct val="20000"/>
              </a:spcBef>
              <a:spcAft>
                <a:spcPct val="0"/>
              </a:spcAft>
              <a:buClr>
                <a:schemeClr val="bg1"/>
              </a:buClr>
              <a:buChar char="–"/>
              <a:defRPr sz="1600">
                <a:solidFill>
                  <a:schemeClr val="bg1"/>
                </a:solidFill>
                <a:latin typeface="Calibri"/>
                <a:ea typeface="MS PGothic" pitchFamily="34" charset="-128"/>
                <a:cs typeface="Calibri"/>
              </a:defRPr>
            </a:lvl4pPr>
            <a:lvl5pPr marL="1539875" indent="-163513" algn="l" rtl="0" eaLnBrk="1" fontAlgn="base" hangingPunct="1">
              <a:spcBef>
                <a:spcPct val="20000"/>
              </a:spcBef>
              <a:spcAft>
                <a:spcPct val="0"/>
              </a:spcAft>
              <a:buClr>
                <a:schemeClr val="bg1"/>
              </a:buClr>
              <a:buChar char="»"/>
              <a:defRPr sz="1600">
                <a:solidFill>
                  <a:schemeClr val="bg1"/>
                </a:solidFill>
                <a:latin typeface="Calibri"/>
                <a:ea typeface="MS PGothic" pitchFamily="34" charset="-128"/>
                <a:cs typeface="Calibri"/>
              </a:defRPr>
            </a:lvl5pPr>
            <a:lvl6pPr marL="1997075" indent="-163513" algn="l" rtl="0" eaLnBrk="1" fontAlgn="base" hangingPunct="1">
              <a:spcBef>
                <a:spcPct val="20000"/>
              </a:spcBef>
              <a:spcAft>
                <a:spcPct val="0"/>
              </a:spcAft>
              <a:buClr>
                <a:schemeClr val="bg1"/>
              </a:buClr>
              <a:buChar char="»"/>
              <a:defRPr sz="1600">
                <a:solidFill>
                  <a:schemeClr val="bg1"/>
                </a:solidFill>
                <a:latin typeface="+mn-lt"/>
              </a:defRPr>
            </a:lvl6pPr>
            <a:lvl7pPr marL="2454275" indent="-163513" algn="l" rtl="0" eaLnBrk="1" fontAlgn="base" hangingPunct="1">
              <a:spcBef>
                <a:spcPct val="20000"/>
              </a:spcBef>
              <a:spcAft>
                <a:spcPct val="0"/>
              </a:spcAft>
              <a:buClr>
                <a:schemeClr val="bg1"/>
              </a:buClr>
              <a:buChar char="»"/>
              <a:defRPr sz="1600">
                <a:solidFill>
                  <a:schemeClr val="bg1"/>
                </a:solidFill>
                <a:latin typeface="+mn-lt"/>
              </a:defRPr>
            </a:lvl7pPr>
            <a:lvl8pPr marL="2911475" indent="-163513" algn="l" rtl="0" eaLnBrk="1" fontAlgn="base" hangingPunct="1">
              <a:spcBef>
                <a:spcPct val="20000"/>
              </a:spcBef>
              <a:spcAft>
                <a:spcPct val="0"/>
              </a:spcAft>
              <a:buClr>
                <a:schemeClr val="bg1"/>
              </a:buClr>
              <a:buChar char="»"/>
              <a:defRPr sz="1600">
                <a:solidFill>
                  <a:schemeClr val="bg1"/>
                </a:solidFill>
                <a:latin typeface="+mn-lt"/>
              </a:defRPr>
            </a:lvl8pPr>
            <a:lvl9pPr marL="3368675" indent="-163513" algn="l" rtl="0" eaLnBrk="1" fontAlgn="base" hangingPunct="1">
              <a:spcBef>
                <a:spcPct val="20000"/>
              </a:spcBef>
              <a:spcAft>
                <a:spcPct val="0"/>
              </a:spcAft>
              <a:buClr>
                <a:schemeClr val="bg1"/>
              </a:buClr>
              <a:buChar char="»"/>
              <a:defRPr sz="1600">
                <a:solidFill>
                  <a:schemeClr val="bg1"/>
                </a:solidFill>
                <a:latin typeface="+mn-lt"/>
              </a:defRPr>
            </a:lvl9pPr>
          </a:lstStyle>
          <a:p>
            <a:r>
              <a:rPr lang="en-US" sz="1400" b="1" dirty="0"/>
              <a:t>To edit the text of a particular language</a:t>
            </a:r>
          </a:p>
          <a:p>
            <a:pPr lvl="1"/>
            <a:r>
              <a:rPr lang="en-US" sz="1400" b="1" dirty="0"/>
              <a:t>Adjust a translation…</a:t>
            </a:r>
          </a:p>
          <a:p>
            <a:r>
              <a:rPr lang="en-US" sz="1400" dirty="0"/>
              <a:t>Navigate –</a:t>
            </a:r>
          </a:p>
          <a:p>
            <a:pPr lvl="1"/>
            <a:r>
              <a:rPr lang="en-US" sz="1400" dirty="0"/>
              <a:t>Administration</a:t>
            </a:r>
          </a:p>
          <a:p>
            <a:pPr lvl="1"/>
            <a:r>
              <a:rPr lang="en-US" sz="1400" dirty="0"/>
              <a:t>Languages</a:t>
            </a:r>
          </a:p>
          <a:p>
            <a:pPr lvl="1"/>
            <a:r>
              <a:rPr lang="en-US" sz="1400" dirty="0"/>
              <a:t>All Languages</a:t>
            </a:r>
          </a:p>
          <a:p>
            <a:r>
              <a:rPr lang="en-US" sz="1400" dirty="0"/>
              <a:t>Select the desired language</a:t>
            </a:r>
          </a:p>
          <a:p>
            <a:pPr lvl="1"/>
            <a:r>
              <a:rPr lang="en-US" sz="1400" dirty="0"/>
              <a:t>General tab</a:t>
            </a:r>
          </a:p>
          <a:p>
            <a:r>
              <a:rPr lang="en-US" sz="1400" dirty="0"/>
              <a:t>Search for the desired text and click</a:t>
            </a:r>
          </a:p>
          <a:p>
            <a:r>
              <a:rPr lang="en-US" sz="1400" dirty="0"/>
              <a:t>Edit the phrase and save</a:t>
            </a:r>
          </a:p>
          <a:p>
            <a:r>
              <a:rPr lang="en-US" sz="1400" b="1" dirty="0"/>
              <a:t>FYI – Phrases only impact VSM / PGM</a:t>
            </a:r>
          </a:p>
          <a:p>
            <a:r>
              <a:rPr lang="en-US" sz="1400" b="1" dirty="0"/>
              <a:t>FYI – Not all phrases are editable, even though the system allows it (verify after editing)</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8840" y="1143000"/>
            <a:ext cx="6995160" cy="5091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2438400"/>
            <a:ext cx="5472197" cy="299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ight Arrow 7"/>
          <p:cNvSpPr/>
          <p:nvPr/>
        </p:nvSpPr>
        <p:spPr bwMode="auto">
          <a:xfrm rot="10800000">
            <a:off x="4876800" y="3219450"/>
            <a:ext cx="1135858" cy="186864"/>
          </a:xfrm>
          <a:prstGeom prst="right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smtClean="0">
              <a:ln>
                <a:noFill/>
              </a:ln>
              <a:solidFill>
                <a:schemeClr val="hlink"/>
              </a:solidFill>
              <a:effectLst/>
              <a:latin typeface="Arial" charset="0"/>
            </a:endParaRPr>
          </a:p>
        </p:txBody>
      </p:sp>
      <p:sp>
        <p:nvSpPr>
          <p:cNvPr id="12" name="Right Arrow 11"/>
          <p:cNvSpPr/>
          <p:nvPr/>
        </p:nvSpPr>
        <p:spPr bwMode="auto">
          <a:xfrm rot="10800000">
            <a:off x="4324350" y="4029075"/>
            <a:ext cx="1135858" cy="186864"/>
          </a:xfrm>
          <a:prstGeom prst="right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smtClean="0">
              <a:ln>
                <a:noFill/>
              </a:ln>
              <a:solidFill>
                <a:schemeClr val="hlink"/>
              </a:solidFill>
              <a:effectLst/>
              <a:latin typeface="Arial" charset="0"/>
            </a:endParaRPr>
          </a:p>
        </p:txBody>
      </p:sp>
      <p:pic>
        <p:nvPicPr>
          <p:cNvPr id="1434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6564" y="2103130"/>
            <a:ext cx="6072188" cy="3326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3162300"/>
            <a:ext cx="3819525"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0"/>
          </p:nvPr>
        </p:nvSpPr>
        <p:spPr/>
        <p:txBody>
          <a:bodyPr/>
          <a:lstStyle/>
          <a:p>
            <a:fld id="{471D315E-952C-49FA-BFE5-E1E9BF0368E2}" type="slidenum">
              <a:rPr lang="en-US" smtClean="0"/>
              <a:t>5</a:t>
            </a:fld>
            <a:endParaRPr lang="en-US" dirty="0"/>
          </a:p>
        </p:txBody>
      </p:sp>
    </p:spTree>
    <p:extLst>
      <p:ext uri="{BB962C8B-B14F-4D97-AF65-F5344CB8AC3E}">
        <p14:creationId xmlns:p14="http://schemas.microsoft.com/office/powerpoint/2010/main" val="3810286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4339"/>
                                        </p:tgtEl>
                                        <p:attrNameLst>
                                          <p:attrName>style.visibility</p:attrName>
                                        </p:attrNameLst>
                                      </p:cBhvr>
                                      <p:to>
                                        <p:strVal val="visible"/>
                                      </p:to>
                                    </p:set>
                                    <p:anim calcmode="lin" valueType="num">
                                      <p:cBhvr additive="base">
                                        <p:cTn id="11" dur="500" fill="hold"/>
                                        <p:tgtEl>
                                          <p:spTgt spid="14339"/>
                                        </p:tgtEl>
                                        <p:attrNameLst>
                                          <p:attrName>ppt_x</p:attrName>
                                        </p:attrNameLst>
                                      </p:cBhvr>
                                      <p:tavLst>
                                        <p:tav tm="0">
                                          <p:val>
                                            <p:strVal val="1+#ppt_w/2"/>
                                          </p:val>
                                        </p:tav>
                                        <p:tav tm="100000">
                                          <p:val>
                                            <p:strVal val="#ppt_x"/>
                                          </p:val>
                                        </p:tav>
                                      </p:tavLst>
                                    </p:anim>
                                    <p:anim calcmode="lin" valueType="num">
                                      <p:cBhvr additive="base">
                                        <p:cTn id="12" dur="500" fill="hold"/>
                                        <p:tgtEl>
                                          <p:spTgt spid="1433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1+#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14341"/>
                                        </p:tgtEl>
                                        <p:attrNameLst>
                                          <p:attrName>style.visibility</p:attrName>
                                        </p:attrNameLst>
                                      </p:cBhvr>
                                      <p:to>
                                        <p:strVal val="visible"/>
                                      </p:to>
                                    </p:set>
                                    <p:anim calcmode="lin" valueType="num">
                                      <p:cBhvr>
                                        <p:cTn id="23" dur="500" fill="hold"/>
                                        <p:tgtEl>
                                          <p:spTgt spid="14341"/>
                                        </p:tgtEl>
                                        <p:attrNameLst>
                                          <p:attrName>ppt_w</p:attrName>
                                        </p:attrNameLst>
                                      </p:cBhvr>
                                      <p:tavLst>
                                        <p:tav tm="0">
                                          <p:val>
                                            <p:fltVal val="0"/>
                                          </p:val>
                                        </p:tav>
                                        <p:tav tm="100000">
                                          <p:val>
                                            <p:strVal val="#ppt_w"/>
                                          </p:val>
                                        </p:tav>
                                      </p:tavLst>
                                    </p:anim>
                                    <p:anim calcmode="lin" valueType="num">
                                      <p:cBhvr>
                                        <p:cTn id="24" dur="500" fill="hold"/>
                                        <p:tgtEl>
                                          <p:spTgt spid="14341"/>
                                        </p:tgtEl>
                                        <p:attrNameLst>
                                          <p:attrName>ppt_h</p:attrName>
                                        </p:attrNameLst>
                                      </p:cBhvr>
                                      <p:tavLst>
                                        <p:tav tm="0">
                                          <p:val>
                                            <p:fltVal val="0"/>
                                          </p:val>
                                        </p:tav>
                                        <p:tav tm="100000">
                                          <p:val>
                                            <p:strVal val="#ppt_h"/>
                                          </p:val>
                                        </p:tav>
                                      </p:tavLst>
                                    </p:anim>
                                    <p:animEffect transition="in" filter="fade">
                                      <p:cBhvr>
                                        <p:cTn id="25" dur="500"/>
                                        <p:tgtEl>
                                          <p:spTgt spid="14341"/>
                                        </p:tgtEl>
                                      </p:cBhvr>
                                    </p:animEffect>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nodeType="clickEffect">
                                  <p:stCondLst>
                                    <p:cond delay="0"/>
                                  </p:stCondLst>
                                  <p:childTnLst>
                                    <p:set>
                                      <p:cBhvr>
                                        <p:cTn id="29" dur="1" fill="hold">
                                          <p:stCondLst>
                                            <p:cond delay="0"/>
                                          </p:stCondLst>
                                        </p:cTn>
                                        <p:tgtEl>
                                          <p:spTgt spid="14342"/>
                                        </p:tgtEl>
                                        <p:attrNameLst>
                                          <p:attrName>style.visibility</p:attrName>
                                        </p:attrNameLst>
                                      </p:cBhvr>
                                      <p:to>
                                        <p:strVal val="visible"/>
                                      </p:to>
                                    </p:set>
                                    <p:anim calcmode="lin" valueType="num">
                                      <p:cBhvr>
                                        <p:cTn id="30" dur="1000" fill="hold"/>
                                        <p:tgtEl>
                                          <p:spTgt spid="14342"/>
                                        </p:tgtEl>
                                        <p:attrNameLst>
                                          <p:attrName>ppt_w</p:attrName>
                                        </p:attrNameLst>
                                      </p:cBhvr>
                                      <p:tavLst>
                                        <p:tav tm="0">
                                          <p:val>
                                            <p:fltVal val="0"/>
                                          </p:val>
                                        </p:tav>
                                        <p:tav tm="100000">
                                          <p:val>
                                            <p:strVal val="#ppt_w"/>
                                          </p:val>
                                        </p:tav>
                                      </p:tavLst>
                                    </p:anim>
                                    <p:anim calcmode="lin" valueType="num">
                                      <p:cBhvr>
                                        <p:cTn id="31" dur="1000" fill="hold"/>
                                        <p:tgtEl>
                                          <p:spTgt spid="14342"/>
                                        </p:tgtEl>
                                        <p:attrNameLst>
                                          <p:attrName>ppt_h</p:attrName>
                                        </p:attrNameLst>
                                      </p:cBhvr>
                                      <p:tavLst>
                                        <p:tav tm="0">
                                          <p:val>
                                            <p:fltVal val="0"/>
                                          </p:val>
                                        </p:tav>
                                        <p:tav tm="100000">
                                          <p:val>
                                            <p:strVal val="#ppt_h"/>
                                          </p:val>
                                        </p:tav>
                                      </p:tavLst>
                                    </p:anim>
                                    <p:anim calcmode="lin" valueType="num">
                                      <p:cBhvr>
                                        <p:cTn id="32" dur="1000" fill="hold"/>
                                        <p:tgtEl>
                                          <p:spTgt spid="14342"/>
                                        </p:tgtEl>
                                        <p:attrNameLst>
                                          <p:attrName>style.rotation</p:attrName>
                                        </p:attrNameLst>
                                      </p:cBhvr>
                                      <p:tavLst>
                                        <p:tav tm="0">
                                          <p:val>
                                            <p:fltVal val="90"/>
                                          </p:val>
                                        </p:tav>
                                        <p:tav tm="100000">
                                          <p:val>
                                            <p:fltVal val="0"/>
                                          </p:val>
                                        </p:tav>
                                      </p:tavLst>
                                    </p:anim>
                                    <p:animEffect transition="in" filter="fade">
                                      <p:cBhvr>
                                        <p:cTn id="33" dur="1000"/>
                                        <p:tgtEl>
                                          <p:spTgt spid="14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UI – How to…</a:t>
            </a:r>
            <a:br>
              <a:rPr lang="en-US" sz="3200" dirty="0" smtClean="0"/>
            </a:br>
            <a:r>
              <a:rPr lang="en-US" sz="3200" dirty="0"/>
              <a:t>	</a:t>
            </a:r>
            <a:r>
              <a:rPr lang="en-US" sz="3200" dirty="0" smtClean="0"/>
              <a:t>Save a Search</a:t>
            </a:r>
            <a:endParaRPr lang="en-US" sz="3200" dirty="0"/>
          </a:p>
        </p:txBody>
      </p:sp>
      <p:sp>
        <p:nvSpPr>
          <p:cNvPr id="3" name="Content Placeholder 2"/>
          <p:cNvSpPr>
            <a:spLocks noGrp="1"/>
          </p:cNvSpPr>
          <p:nvPr>
            <p:ph idx="1"/>
          </p:nvPr>
        </p:nvSpPr>
        <p:spPr>
          <a:xfrm>
            <a:off x="182563" y="1874838"/>
            <a:ext cx="1965324" cy="4479925"/>
          </a:xfrm>
        </p:spPr>
        <p:txBody>
          <a:bodyPr/>
          <a:lstStyle/>
          <a:p>
            <a:r>
              <a:rPr lang="en-US" b="1" dirty="0" smtClean="0"/>
              <a:t>For any user…</a:t>
            </a:r>
          </a:p>
          <a:p>
            <a:endParaRPr lang="en-US" dirty="0"/>
          </a:p>
          <a:p>
            <a:r>
              <a:rPr lang="en-US" dirty="0" smtClean="0"/>
              <a:t>Perform a search</a:t>
            </a:r>
          </a:p>
          <a:p>
            <a:r>
              <a:rPr lang="en-US" dirty="0" smtClean="0"/>
              <a:t>Options Menu</a:t>
            </a:r>
          </a:p>
          <a:p>
            <a:r>
              <a:rPr lang="en-US" dirty="0" smtClean="0"/>
              <a:t>Save Query…</a:t>
            </a:r>
          </a:p>
          <a:p>
            <a:r>
              <a:rPr lang="en-US" dirty="0" smtClean="0"/>
              <a:t>Enter name</a:t>
            </a:r>
          </a:p>
          <a:p>
            <a:endParaRPr lang="en-US" dirty="0"/>
          </a:p>
          <a:p>
            <a:r>
              <a:rPr lang="en-US" b="1" dirty="0" smtClean="0"/>
              <a:t>FYI – These are for each user to create and are not shared with others</a:t>
            </a:r>
          </a:p>
          <a:p>
            <a:endParaRPr lang="en-US" dirty="0"/>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7887" y="1143000"/>
            <a:ext cx="6996113" cy="224243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2807789"/>
            <a:ext cx="1039033" cy="1155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7"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7887" y="4410075"/>
            <a:ext cx="6996113" cy="186751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4188574"/>
            <a:ext cx="1987685" cy="232956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2738344"/>
            <a:ext cx="3228975" cy="1294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ight Arrow 11"/>
          <p:cNvSpPr/>
          <p:nvPr/>
        </p:nvSpPr>
        <p:spPr bwMode="auto">
          <a:xfrm>
            <a:off x="6491287" y="2838182"/>
            <a:ext cx="1135858" cy="186864"/>
          </a:xfrm>
          <a:prstGeom prst="right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dirty="0" smtClean="0">
              <a:ln>
                <a:noFill/>
              </a:ln>
              <a:solidFill>
                <a:schemeClr val="hlink"/>
              </a:solidFill>
              <a:effectLst/>
              <a:latin typeface="Arial" charset="0"/>
            </a:endParaRPr>
          </a:p>
        </p:txBody>
      </p:sp>
      <p:sp>
        <p:nvSpPr>
          <p:cNvPr id="13" name="Right Arrow 12"/>
          <p:cNvSpPr/>
          <p:nvPr/>
        </p:nvSpPr>
        <p:spPr bwMode="auto">
          <a:xfrm>
            <a:off x="3534306" y="3795264"/>
            <a:ext cx="1135858" cy="186864"/>
          </a:xfrm>
          <a:prstGeom prst="right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dirty="0" smtClean="0">
              <a:ln>
                <a:noFill/>
              </a:ln>
              <a:solidFill>
                <a:schemeClr val="hlink"/>
              </a:solidFill>
              <a:effectLst/>
              <a:latin typeface="Arial" charset="0"/>
            </a:endParaRPr>
          </a:p>
        </p:txBody>
      </p:sp>
      <p:sp>
        <p:nvSpPr>
          <p:cNvPr id="14" name="Right Arrow 13"/>
          <p:cNvSpPr/>
          <p:nvPr/>
        </p:nvSpPr>
        <p:spPr bwMode="auto">
          <a:xfrm rot="10800000">
            <a:off x="3332558" y="5288500"/>
            <a:ext cx="1135858" cy="186864"/>
          </a:xfrm>
          <a:prstGeom prst="right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dirty="0" smtClean="0">
              <a:ln>
                <a:noFill/>
              </a:ln>
              <a:solidFill>
                <a:schemeClr val="hlink"/>
              </a:solidFill>
              <a:effectLst/>
              <a:latin typeface="Arial" charset="0"/>
            </a:endParaRPr>
          </a:p>
        </p:txBody>
      </p:sp>
      <p:sp>
        <p:nvSpPr>
          <p:cNvPr id="4" name="Slide Number Placeholder 3"/>
          <p:cNvSpPr>
            <a:spLocks noGrp="1"/>
          </p:cNvSpPr>
          <p:nvPr>
            <p:ph type="sldNum" sz="quarter" idx="10"/>
          </p:nvPr>
        </p:nvSpPr>
        <p:spPr/>
        <p:txBody>
          <a:bodyPr/>
          <a:lstStyle/>
          <a:p>
            <a:fld id="{471D315E-952C-49FA-BFE5-E1E9BF0368E2}" type="slidenum">
              <a:rPr lang="en-US" smtClean="0"/>
              <a:t>50</a:t>
            </a:fld>
            <a:endParaRPr lang="en-US" dirty="0"/>
          </a:p>
        </p:txBody>
      </p:sp>
    </p:spTree>
    <p:extLst>
      <p:ext uri="{BB962C8B-B14F-4D97-AF65-F5344CB8AC3E}">
        <p14:creationId xmlns:p14="http://schemas.microsoft.com/office/powerpoint/2010/main" val="668414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fade">
                                      <p:cBhvr>
                                        <p:cTn id="7" dur="500"/>
                                        <p:tgtEl>
                                          <p:spTgt spid="2051"/>
                                        </p:tgtEl>
                                      </p:cBhvr>
                                    </p:animEffect>
                                    <p:anim calcmode="lin" valueType="num">
                                      <p:cBhvr>
                                        <p:cTn id="8" dur="500" fill="hold"/>
                                        <p:tgtEl>
                                          <p:spTgt spid="2051"/>
                                        </p:tgtEl>
                                        <p:attrNameLst>
                                          <p:attrName>ppt_x</p:attrName>
                                        </p:attrNameLst>
                                      </p:cBhvr>
                                      <p:tavLst>
                                        <p:tav tm="0">
                                          <p:val>
                                            <p:strVal val="#ppt_x"/>
                                          </p:val>
                                        </p:tav>
                                        <p:tav tm="100000">
                                          <p:val>
                                            <p:strVal val="#ppt_x"/>
                                          </p:val>
                                        </p:tav>
                                      </p:tavLst>
                                    </p:anim>
                                    <p:anim calcmode="lin" valueType="num">
                                      <p:cBhvr>
                                        <p:cTn id="9" dur="500" fill="hold"/>
                                        <p:tgtEl>
                                          <p:spTgt spid="205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anim calcmode="lin" valueType="num">
                                      <p:cBhvr>
                                        <p:cTn id="13" dur="500" fill="hold"/>
                                        <p:tgtEl>
                                          <p:spTgt spid="12"/>
                                        </p:tgtEl>
                                        <p:attrNameLst>
                                          <p:attrName>ppt_x</p:attrName>
                                        </p:attrNameLst>
                                      </p:cBhvr>
                                      <p:tavLst>
                                        <p:tav tm="0">
                                          <p:val>
                                            <p:strVal val="#ppt_x"/>
                                          </p:val>
                                        </p:tav>
                                        <p:tav tm="100000">
                                          <p:val>
                                            <p:strVal val="#ppt_x"/>
                                          </p:val>
                                        </p:tav>
                                      </p:tavLst>
                                    </p:anim>
                                    <p:anim calcmode="lin" valueType="num">
                                      <p:cBhvr>
                                        <p:cTn id="14"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053"/>
                                        </p:tgtEl>
                                        <p:attrNameLst>
                                          <p:attrName>style.visibility</p:attrName>
                                        </p:attrNameLst>
                                      </p:cBhvr>
                                      <p:to>
                                        <p:strVal val="visible"/>
                                      </p:to>
                                    </p:set>
                                    <p:animEffect transition="in" filter="fade">
                                      <p:cBhvr>
                                        <p:cTn id="19" dur="500"/>
                                        <p:tgtEl>
                                          <p:spTgt spid="2053"/>
                                        </p:tgtEl>
                                      </p:cBhvr>
                                    </p:animEffect>
                                    <p:anim calcmode="lin" valueType="num">
                                      <p:cBhvr>
                                        <p:cTn id="20" dur="500" fill="hold"/>
                                        <p:tgtEl>
                                          <p:spTgt spid="2053"/>
                                        </p:tgtEl>
                                        <p:attrNameLst>
                                          <p:attrName>ppt_x</p:attrName>
                                        </p:attrNameLst>
                                      </p:cBhvr>
                                      <p:tavLst>
                                        <p:tav tm="0">
                                          <p:val>
                                            <p:strVal val="#ppt_x"/>
                                          </p:val>
                                        </p:tav>
                                        <p:tav tm="100000">
                                          <p:val>
                                            <p:strVal val="#ppt_x"/>
                                          </p:val>
                                        </p:tav>
                                      </p:tavLst>
                                    </p:anim>
                                    <p:anim calcmode="lin" valueType="num">
                                      <p:cBhvr>
                                        <p:cTn id="21" dur="500" fill="hold"/>
                                        <p:tgtEl>
                                          <p:spTgt spid="2053"/>
                                        </p:tgtEl>
                                        <p:attrNameLst>
                                          <p:attrName>ppt_y</p:attrName>
                                        </p:attrNameLst>
                                      </p:cBhvr>
                                      <p:tavLst>
                                        <p:tav tm="0">
                                          <p:val>
                                            <p:strVal val="#ppt_y+.1"/>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ppt_x"/>
                                          </p:val>
                                        </p:tav>
                                        <p:tav tm="100000">
                                          <p:val>
                                            <p:strVal val="#ppt_x"/>
                                          </p:val>
                                        </p:tav>
                                      </p:tavLst>
                                    </p:anim>
                                    <p:anim calcmode="lin" valueType="num">
                                      <p:cBhvr additive="base">
                                        <p:cTn id="2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fill="hold"/>
                                        <p:tgtEl>
                                          <p:spTgt spid="14"/>
                                        </p:tgtEl>
                                        <p:attrNameLst>
                                          <p:attrName>ppt_x</p:attrName>
                                        </p:attrNameLst>
                                      </p:cBhvr>
                                      <p:tavLst>
                                        <p:tav tm="0">
                                          <p:val>
                                            <p:strVal val="1+#ppt_w/2"/>
                                          </p:val>
                                        </p:tav>
                                        <p:tav tm="100000">
                                          <p:val>
                                            <p:strVal val="#ppt_x"/>
                                          </p:val>
                                        </p:tav>
                                      </p:tavLst>
                                    </p:anim>
                                    <p:anim calcmode="lin" valueType="num">
                                      <p:cBhvr additive="base">
                                        <p:cTn id="31" dur="500" fill="hold"/>
                                        <p:tgtEl>
                                          <p:spTgt spid="14"/>
                                        </p:tgtEl>
                                        <p:attrNameLst>
                                          <p:attrName>ppt_y</p:attrName>
                                        </p:attrNameLst>
                                      </p:cBhvr>
                                      <p:tavLst>
                                        <p:tav tm="0">
                                          <p:val>
                                            <p:strVal val="#ppt_y"/>
                                          </p:val>
                                        </p:tav>
                                        <p:tav tm="100000">
                                          <p:val>
                                            <p:strVal val="#ppt_y"/>
                                          </p:val>
                                        </p:tav>
                                      </p:tavLst>
                                    </p:anim>
                                  </p:childTnLst>
                                </p:cTn>
                              </p:par>
                              <p:par>
                                <p:cTn id="32" presetID="2" presetClass="entr" presetSubtype="8" fill="hold" nodeType="withEffect">
                                  <p:stCondLst>
                                    <p:cond delay="0"/>
                                  </p:stCondLst>
                                  <p:childTnLst>
                                    <p:set>
                                      <p:cBhvr>
                                        <p:cTn id="33" dur="1" fill="hold">
                                          <p:stCondLst>
                                            <p:cond delay="0"/>
                                          </p:stCondLst>
                                        </p:cTn>
                                        <p:tgtEl>
                                          <p:spTgt spid="2054"/>
                                        </p:tgtEl>
                                        <p:attrNameLst>
                                          <p:attrName>style.visibility</p:attrName>
                                        </p:attrNameLst>
                                      </p:cBhvr>
                                      <p:to>
                                        <p:strVal val="visible"/>
                                      </p:to>
                                    </p:set>
                                    <p:anim calcmode="lin" valueType="num">
                                      <p:cBhvr additive="base">
                                        <p:cTn id="34" dur="500" fill="hold"/>
                                        <p:tgtEl>
                                          <p:spTgt spid="2054"/>
                                        </p:tgtEl>
                                        <p:attrNameLst>
                                          <p:attrName>ppt_x</p:attrName>
                                        </p:attrNameLst>
                                      </p:cBhvr>
                                      <p:tavLst>
                                        <p:tav tm="0">
                                          <p:val>
                                            <p:strVal val="0-#ppt_w/2"/>
                                          </p:val>
                                        </p:tav>
                                        <p:tav tm="100000">
                                          <p:val>
                                            <p:strVal val="#ppt_x"/>
                                          </p:val>
                                        </p:tav>
                                      </p:tavLst>
                                    </p:anim>
                                    <p:anim calcmode="lin" valueType="num">
                                      <p:cBhvr additive="base">
                                        <p:cTn id="35" dur="500" fill="hold"/>
                                        <p:tgtEl>
                                          <p:spTgt spid="2054"/>
                                        </p:tgtEl>
                                        <p:attrNameLst>
                                          <p:attrName>ppt_y</p:attrName>
                                        </p:attrNameLst>
                                      </p:cBhvr>
                                      <p:tavLst>
                                        <p:tav tm="0">
                                          <p:val>
                                            <p:strVal val="#ppt_y"/>
                                          </p:val>
                                        </p:tav>
                                        <p:tav tm="100000">
                                          <p:val>
                                            <p:strVal val="#ppt_y"/>
                                          </p:val>
                                        </p:tav>
                                      </p:tavLst>
                                    </p:anim>
                                  </p:childTnLst>
                                </p:cTn>
                              </p:par>
                              <p:par>
                                <p:cTn id="36" presetID="2" presetClass="entr" presetSubtype="8" fill="hold" nodeType="withEffect">
                                  <p:stCondLst>
                                    <p:cond delay="0"/>
                                  </p:stCondLst>
                                  <p:childTnLst>
                                    <p:set>
                                      <p:cBhvr>
                                        <p:cTn id="37" dur="1" fill="hold">
                                          <p:stCondLst>
                                            <p:cond delay="0"/>
                                          </p:stCondLst>
                                        </p:cTn>
                                        <p:tgtEl>
                                          <p:spTgt spid="2057"/>
                                        </p:tgtEl>
                                        <p:attrNameLst>
                                          <p:attrName>style.visibility</p:attrName>
                                        </p:attrNameLst>
                                      </p:cBhvr>
                                      <p:to>
                                        <p:strVal val="visible"/>
                                      </p:to>
                                    </p:set>
                                    <p:anim calcmode="lin" valueType="num">
                                      <p:cBhvr additive="base">
                                        <p:cTn id="38" dur="500" fill="hold"/>
                                        <p:tgtEl>
                                          <p:spTgt spid="2057"/>
                                        </p:tgtEl>
                                        <p:attrNameLst>
                                          <p:attrName>ppt_x</p:attrName>
                                        </p:attrNameLst>
                                      </p:cBhvr>
                                      <p:tavLst>
                                        <p:tav tm="0">
                                          <p:val>
                                            <p:strVal val="0-#ppt_w/2"/>
                                          </p:val>
                                        </p:tav>
                                        <p:tav tm="100000">
                                          <p:val>
                                            <p:strVal val="#ppt_x"/>
                                          </p:val>
                                        </p:tav>
                                      </p:tavLst>
                                    </p:anim>
                                    <p:anim calcmode="lin" valueType="num">
                                      <p:cBhvr additive="base">
                                        <p:cTn id="39" dur="500" fill="hold"/>
                                        <p:tgtEl>
                                          <p:spTgt spid="20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UI – How to…</a:t>
            </a:r>
            <a:br>
              <a:rPr lang="en-US" sz="3200" dirty="0" smtClean="0"/>
            </a:br>
            <a:r>
              <a:rPr lang="en-US" sz="3200" dirty="0"/>
              <a:t>	</a:t>
            </a:r>
            <a:r>
              <a:rPr lang="en-US" sz="3200" dirty="0" smtClean="0"/>
              <a:t>Delete a Saved Search</a:t>
            </a:r>
            <a:endParaRPr lang="en-US" sz="3200" dirty="0"/>
          </a:p>
        </p:txBody>
      </p:sp>
      <p:sp>
        <p:nvSpPr>
          <p:cNvPr id="3" name="Content Placeholder 2"/>
          <p:cNvSpPr>
            <a:spLocks noGrp="1"/>
          </p:cNvSpPr>
          <p:nvPr>
            <p:ph idx="1"/>
          </p:nvPr>
        </p:nvSpPr>
        <p:spPr>
          <a:xfrm>
            <a:off x="182563" y="1874838"/>
            <a:ext cx="1965323" cy="4479925"/>
          </a:xfrm>
        </p:spPr>
        <p:txBody>
          <a:bodyPr/>
          <a:lstStyle/>
          <a:p>
            <a:r>
              <a:rPr lang="en-US" b="1" dirty="0" smtClean="0"/>
              <a:t>For any user…</a:t>
            </a:r>
          </a:p>
          <a:p>
            <a:endParaRPr lang="en-US" dirty="0"/>
          </a:p>
          <a:p>
            <a:r>
              <a:rPr lang="en-US" dirty="0" smtClean="0"/>
              <a:t>Go to desired folder</a:t>
            </a:r>
          </a:p>
          <a:p>
            <a:r>
              <a:rPr lang="en-US" dirty="0" smtClean="0"/>
              <a:t>Options menu</a:t>
            </a:r>
          </a:p>
          <a:p>
            <a:r>
              <a:rPr lang="en-US" dirty="0" smtClean="0"/>
              <a:t>Edit Query…</a:t>
            </a:r>
          </a:p>
          <a:p>
            <a:r>
              <a:rPr lang="en-US" dirty="0" smtClean="0"/>
              <a:t>Delete</a:t>
            </a:r>
            <a:endParaRPr lang="en-US" dirty="0"/>
          </a:p>
        </p:txBody>
      </p:sp>
      <p:pic>
        <p:nvPicPr>
          <p:cNvPr id="2057"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7886" y="1143000"/>
            <a:ext cx="6996113" cy="186751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4852" y="2590800"/>
            <a:ext cx="1027981"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2777664"/>
            <a:ext cx="4214812" cy="1674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4451811"/>
            <a:ext cx="3819525"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ight Arrow 4"/>
          <p:cNvSpPr/>
          <p:nvPr/>
        </p:nvSpPr>
        <p:spPr bwMode="auto">
          <a:xfrm>
            <a:off x="6529387" y="2613486"/>
            <a:ext cx="1135858" cy="186864"/>
          </a:xfrm>
          <a:prstGeom prst="right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dirty="0" smtClean="0">
              <a:ln>
                <a:noFill/>
              </a:ln>
              <a:solidFill>
                <a:schemeClr val="hlink"/>
              </a:solidFill>
              <a:effectLst/>
              <a:latin typeface="Arial" charset="0"/>
            </a:endParaRPr>
          </a:p>
        </p:txBody>
      </p:sp>
      <p:sp>
        <p:nvSpPr>
          <p:cNvPr id="14" name="Right Arrow 13"/>
          <p:cNvSpPr/>
          <p:nvPr/>
        </p:nvSpPr>
        <p:spPr bwMode="auto">
          <a:xfrm>
            <a:off x="4743450" y="4171950"/>
            <a:ext cx="1135858" cy="186864"/>
          </a:xfrm>
          <a:prstGeom prst="right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dirty="0" smtClean="0">
              <a:ln>
                <a:noFill/>
              </a:ln>
              <a:solidFill>
                <a:schemeClr val="hlink"/>
              </a:solidFill>
              <a:effectLst/>
              <a:latin typeface="Arial" charset="0"/>
            </a:endParaRPr>
          </a:p>
        </p:txBody>
      </p:sp>
      <p:sp>
        <p:nvSpPr>
          <p:cNvPr id="15" name="Right Arrow 14"/>
          <p:cNvSpPr/>
          <p:nvPr/>
        </p:nvSpPr>
        <p:spPr bwMode="auto">
          <a:xfrm>
            <a:off x="7249716" y="6057900"/>
            <a:ext cx="1135858" cy="186864"/>
          </a:xfrm>
          <a:prstGeom prst="right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dirty="0" smtClean="0">
              <a:ln>
                <a:noFill/>
              </a:ln>
              <a:solidFill>
                <a:schemeClr val="hlink"/>
              </a:solidFill>
              <a:effectLst/>
              <a:latin typeface="Arial" charset="0"/>
            </a:endParaRPr>
          </a:p>
        </p:txBody>
      </p:sp>
      <p:sp>
        <p:nvSpPr>
          <p:cNvPr id="6" name="Slide Number Placeholder 5"/>
          <p:cNvSpPr>
            <a:spLocks noGrp="1"/>
          </p:cNvSpPr>
          <p:nvPr>
            <p:ph type="sldNum" sz="quarter" idx="10"/>
          </p:nvPr>
        </p:nvSpPr>
        <p:spPr/>
        <p:txBody>
          <a:bodyPr/>
          <a:lstStyle/>
          <a:p>
            <a:fld id="{471D315E-952C-49FA-BFE5-E1E9BF0368E2}" type="slidenum">
              <a:rPr lang="en-US" smtClean="0"/>
              <a:t>51</a:t>
            </a:fld>
            <a:endParaRPr lang="en-US" dirty="0"/>
          </a:p>
        </p:txBody>
      </p:sp>
    </p:spTree>
    <p:extLst>
      <p:ext uri="{BB962C8B-B14F-4D97-AF65-F5344CB8AC3E}">
        <p14:creationId xmlns:p14="http://schemas.microsoft.com/office/powerpoint/2010/main" val="3393628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56"/>
                                        </p:tgtEl>
                                        <p:attrNameLst>
                                          <p:attrName>style.visibility</p:attrName>
                                        </p:attrNameLst>
                                      </p:cBhvr>
                                      <p:to>
                                        <p:strVal val="visible"/>
                                      </p:to>
                                    </p:set>
                                    <p:anim calcmode="lin" valueType="num">
                                      <p:cBhvr additive="base">
                                        <p:cTn id="11" dur="500" fill="hold"/>
                                        <p:tgtEl>
                                          <p:spTgt spid="2056"/>
                                        </p:tgtEl>
                                        <p:attrNameLst>
                                          <p:attrName>ppt_x</p:attrName>
                                        </p:attrNameLst>
                                      </p:cBhvr>
                                      <p:tavLst>
                                        <p:tav tm="0">
                                          <p:val>
                                            <p:strVal val="#ppt_x"/>
                                          </p:val>
                                        </p:tav>
                                        <p:tav tm="100000">
                                          <p:val>
                                            <p:strVal val="#ppt_x"/>
                                          </p:val>
                                        </p:tav>
                                      </p:tavLst>
                                    </p:anim>
                                    <p:anim calcmode="lin" valueType="num">
                                      <p:cBhvr additive="base">
                                        <p:cTn id="12" dur="500" fill="hold"/>
                                        <p:tgtEl>
                                          <p:spTgt spid="205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 calcmode="lin" valueType="num">
                                      <p:cBhvr additive="base">
                                        <p:cTn id="17" dur="500" fill="hold"/>
                                        <p:tgtEl>
                                          <p:spTgt spid="3074"/>
                                        </p:tgtEl>
                                        <p:attrNameLst>
                                          <p:attrName>ppt_x</p:attrName>
                                        </p:attrNameLst>
                                      </p:cBhvr>
                                      <p:tavLst>
                                        <p:tav tm="0">
                                          <p:val>
                                            <p:strVal val="#ppt_x"/>
                                          </p:val>
                                        </p:tav>
                                        <p:tav tm="100000">
                                          <p:val>
                                            <p:strVal val="#ppt_x"/>
                                          </p:val>
                                        </p:tav>
                                      </p:tavLst>
                                    </p:anim>
                                    <p:anim calcmode="lin" valueType="num">
                                      <p:cBhvr additive="base">
                                        <p:cTn id="18" dur="500" fill="hold"/>
                                        <p:tgtEl>
                                          <p:spTgt spid="307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055"/>
                                        </p:tgtEl>
                                        <p:attrNameLst>
                                          <p:attrName>style.visibility</p:attrName>
                                        </p:attrNameLst>
                                      </p:cBhvr>
                                      <p:to>
                                        <p:strVal val="visible"/>
                                      </p:to>
                                    </p:set>
                                    <p:anim calcmode="lin" valueType="num">
                                      <p:cBhvr additive="base">
                                        <p:cTn id="27" dur="500" fill="hold"/>
                                        <p:tgtEl>
                                          <p:spTgt spid="2055"/>
                                        </p:tgtEl>
                                        <p:attrNameLst>
                                          <p:attrName>ppt_x</p:attrName>
                                        </p:attrNameLst>
                                      </p:cBhvr>
                                      <p:tavLst>
                                        <p:tav tm="0">
                                          <p:val>
                                            <p:strVal val="#ppt_x"/>
                                          </p:val>
                                        </p:tav>
                                        <p:tav tm="100000">
                                          <p:val>
                                            <p:strVal val="#ppt_x"/>
                                          </p:val>
                                        </p:tav>
                                      </p:tavLst>
                                    </p:anim>
                                    <p:anim calcmode="lin" valueType="num">
                                      <p:cBhvr additive="base">
                                        <p:cTn id="28" dur="500" fill="hold"/>
                                        <p:tgtEl>
                                          <p:spTgt spid="205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15"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445" y="1143000"/>
            <a:ext cx="7026554" cy="426131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sz="3200" dirty="0" smtClean="0"/>
              <a:t>UI – How to…</a:t>
            </a:r>
            <a:br>
              <a:rPr lang="en-US" sz="3200" dirty="0" smtClean="0"/>
            </a:br>
            <a:r>
              <a:rPr lang="en-US" sz="3200" dirty="0"/>
              <a:t>	</a:t>
            </a:r>
            <a:r>
              <a:rPr lang="en-US" sz="3200" dirty="0" smtClean="0"/>
              <a:t>Create search folder for a role</a:t>
            </a:r>
            <a:endParaRPr lang="en-US" sz="3200" dirty="0"/>
          </a:p>
        </p:txBody>
      </p:sp>
      <p:sp>
        <p:nvSpPr>
          <p:cNvPr id="3" name="Content Placeholder 2"/>
          <p:cNvSpPr>
            <a:spLocks noGrp="1"/>
          </p:cNvSpPr>
          <p:nvPr>
            <p:ph idx="1"/>
          </p:nvPr>
        </p:nvSpPr>
        <p:spPr>
          <a:xfrm>
            <a:off x="182564" y="1874838"/>
            <a:ext cx="1934882" cy="4479925"/>
          </a:xfrm>
        </p:spPr>
        <p:txBody>
          <a:bodyPr>
            <a:normAutofit fontScale="92500" lnSpcReduction="20000"/>
          </a:bodyPr>
          <a:lstStyle/>
          <a:p>
            <a:r>
              <a:rPr lang="en-US" b="1" dirty="0" smtClean="0"/>
              <a:t>For a system role…</a:t>
            </a:r>
          </a:p>
          <a:p>
            <a:r>
              <a:rPr lang="en-US" dirty="0" smtClean="0"/>
              <a:t>Navigate –</a:t>
            </a:r>
          </a:p>
          <a:p>
            <a:pPr lvl="1"/>
            <a:r>
              <a:rPr lang="en-US" dirty="0" smtClean="0"/>
              <a:t>Administration</a:t>
            </a:r>
          </a:p>
          <a:p>
            <a:pPr lvl="1"/>
            <a:r>
              <a:rPr lang="en-US" dirty="0" smtClean="0"/>
              <a:t>Roles</a:t>
            </a:r>
          </a:p>
          <a:p>
            <a:pPr lvl="1"/>
            <a:r>
              <a:rPr lang="en-US" dirty="0" smtClean="0"/>
              <a:t>&lt;Role&gt;</a:t>
            </a:r>
          </a:p>
          <a:p>
            <a:pPr lvl="1"/>
            <a:r>
              <a:rPr lang="en-US" dirty="0" smtClean="0"/>
              <a:t>Business Objects</a:t>
            </a:r>
          </a:p>
          <a:p>
            <a:pPr lvl="1"/>
            <a:r>
              <a:rPr lang="en-US" dirty="0" smtClean="0"/>
              <a:t>&lt;Object&gt;</a:t>
            </a:r>
          </a:p>
          <a:p>
            <a:pPr lvl="1"/>
            <a:r>
              <a:rPr lang="en-US" dirty="0" smtClean="0"/>
              <a:t>Queries</a:t>
            </a:r>
          </a:p>
          <a:p>
            <a:r>
              <a:rPr lang="en-US" dirty="0" smtClean="0"/>
              <a:t>Create Query…</a:t>
            </a:r>
          </a:p>
          <a:p>
            <a:r>
              <a:rPr lang="en-US" dirty="0" smtClean="0"/>
              <a:t>Select options</a:t>
            </a:r>
          </a:p>
          <a:p>
            <a:r>
              <a:rPr lang="en-US" dirty="0" smtClean="0"/>
              <a:t>Save Query…</a:t>
            </a:r>
          </a:p>
          <a:p>
            <a:r>
              <a:rPr lang="en-US" dirty="0" smtClean="0"/>
              <a:t>Once saved, you can also Delete</a:t>
            </a:r>
          </a:p>
          <a:p>
            <a:r>
              <a:rPr lang="en-US" b="1" dirty="0" smtClean="0"/>
              <a:t>FYI – When a customer wants a standardized filter, do this</a:t>
            </a:r>
            <a:endParaRPr lang="en-US" b="1" dirty="0"/>
          </a:p>
        </p:txBody>
      </p:sp>
      <p:sp>
        <p:nvSpPr>
          <p:cNvPr id="5" name="Right Arrow 4"/>
          <p:cNvSpPr/>
          <p:nvPr/>
        </p:nvSpPr>
        <p:spPr bwMode="auto">
          <a:xfrm>
            <a:off x="7136607" y="2181225"/>
            <a:ext cx="1135858" cy="186864"/>
          </a:xfrm>
          <a:prstGeom prst="right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dirty="0" smtClean="0">
              <a:ln>
                <a:noFill/>
              </a:ln>
              <a:solidFill>
                <a:schemeClr val="hlink"/>
              </a:solidFill>
              <a:effectLst/>
              <a:latin typeface="Arial" charset="0"/>
            </a:endParaRPr>
          </a:p>
        </p:txBody>
      </p:sp>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2667000"/>
            <a:ext cx="5495925" cy="3052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ight Arrow 15"/>
          <p:cNvSpPr/>
          <p:nvPr/>
        </p:nvSpPr>
        <p:spPr bwMode="auto">
          <a:xfrm>
            <a:off x="6559153" y="5486400"/>
            <a:ext cx="1135858" cy="186864"/>
          </a:xfrm>
          <a:prstGeom prst="right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dirty="0" smtClean="0">
              <a:ln>
                <a:noFill/>
              </a:ln>
              <a:solidFill>
                <a:schemeClr val="hlink"/>
              </a:solidFill>
              <a:effectLst/>
              <a:latin typeface="Arial" charset="0"/>
            </a:endParaRPr>
          </a:p>
        </p:txBody>
      </p:sp>
      <p:sp>
        <p:nvSpPr>
          <p:cNvPr id="4" name="TextBox 3"/>
          <p:cNvSpPr txBox="1"/>
          <p:nvPr/>
        </p:nvSpPr>
        <p:spPr>
          <a:xfrm>
            <a:off x="2079344" y="4988812"/>
            <a:ext cx="7064655" cy="1077218"/>
          </a:xfrm>
          <a:prstGeom prst="rect">
            <a:avLst/>
          </a:prstGeom>
          <a:solidFill>
            <a:srgbClr val="00B0F0"/>
          </a:solidFill>
        </p:spPr>
        <p:txBody>
          <a:bodyPr wrap="square" rtlCol="0">
            <a:spAutoFit/>
          </a:bodyPr>
          <a:lstStyle/>
          <a:p>
            <a:r>
              <a:rPr lang="en-US" sz="1600" b="1" dirty="0" smtClean="0">
                <a:latin typeface="Calibri" pitchFamily="34" charset="0"/>
              </a:rPr>
              <a:t>FYI – </a:t>
            </a:r>
          </a:p>
          <a:p>
            <a:r>
              <a:rPr lang="en-US" sz="1600" dirty="0" smtClean="0">
                <a:latin typeface="Calibri" pitchFamily="34" charset="0"/>
              </a:rPr>
              <a:t>-</a:t>
            </a:r>
            <a:r>
              <a:rPr lang="en-US" sz="1600" b="1" dirty="0" smtClean="0">
                <a:latin typeface="Calibri" pitchFamily="34" charset="0"/>
              </a:rPr>
              <a:t> </a:t>
            </a:r>
            <a:r>
              <a:rPr lang="en-US" sz="1600" dirty="0" smtClean="0">
                <a:latin typeface="Calibri" pitchFamily="34" charset="0"/>
              </a:rPr>
              <a:t>Distinct </a:t>
            </a:r>
            <a:r>
              <a:rPr lang="en-US" sz="1600" dirty="0">
                <a:latin typeface="Calibri" pitchFamily="34" charset="0"/>
              </a:rPr>
              <a:t>resolves any conflict in roles where cross visibility results in duplicate lines</a:t>
            </a:r>
          </a:p>
          <a:p>
            <a:r>
              <a:rPr lang="en-US" sz="1600" dirty="0" smtClean="0">
                <a:latin typeface="Calibri" pitchFamily="34" charset="0"/>
              </a:rPr>
              <a:t>- Logical </a:t>
            </a:r>
            <a:r>
              <a:rPr lang="en-US" sz="1600" dirty="0">
                <a:latin typeface="Calibri" pitchFamily="34" charset="0"/>
              </a:rPr>
              <a:t>deletes are items that have been deleted in the system</a:t>
            </a:r>
          </a:p>
          <a:p>
            <a:r>
              <a:rPr lang="en-US" sz="1600" dirty="0" smtClean="0">
                <a:latin typeface="Calibri" pitchFamily="34" charset="0"/>
              </a:rPr>
              <a:t>- Totals </a:t>
            </a:r>
            <a:r>
              <a:rPr lang="en-US" sz="1600" dirty="0">
                <a:latin typeface="Calibri" pitchFamily="34" charset="0"/>
              </a:rPr>
              <a:t>are the folder </a:t>
            </a:r>
            <a:r>
              <a:rPr lang="en-US" sz="1600" dirty="0" smtClean="0">
                <a:latin typeface="Calibri" pitchFamily="34" charset="0"/>
              </a:rPr>
              <a:t>count</a:t>
            </a:r>
            <a:endParaRPr lang="en-US" sz="1600" dirty="0">
              <a:latin typeface="Calibri" pitchFamily="34" charset="0"/>
            </a:endParaRPr>
          </a:p>
        </p:txBody>
      </p:sp>
      <p:sp>
        <p:nvSpPr>
          <p:cNvPr id="6" name="Slide Number Placeholder 5"/>
          <p:cNvSpPr>
            <a:spLocks noGrp="1"/>
          </p:cNvSpPr>
          <p:nvPr>
            <p:ph type="sldNum" sz="quarter" idx="10"/>
          </p:nvPr>
        </p:nvSpPr>
        <p:spPr/>
        <p:txBody>
          <a:bodyPr/>
          <a:lstStyle/>
          <a:p>
            <a:fld id="{471D315E-952C-49FA-BFE5-E1E9BF0368E2}" type="slidenum">
              <a:rPr lang="en-US" smtClean="0"/>
              <a:t>52</a:t>
            </a:fld>
            <a:endParaRPr lang="en-US" dirty="0"/>
          </a:p>
        </p:txBody>
      </p:sp>
    </p:spTree>
    <p:extLst>
      <p:ext uri="{BB962C8B-B14F-4D97-AF65-F5344CB8AC3E}">
        <p14:creationId xmlns:p14="http://schemas.microsoft.com/office/powerpoint/2010/main" val="3406441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099"/>
                                        </p:tgtEl>
                                        <p:attrNameLst>
                                          <p:attrName>style.visibility</p:attrName>
                                        </p:attrNameLst>
                                      </p:cBhvr>
                                      <p:to>
                                        <p:strVal val="visible"/>
                                      </p:to>
                                    </p:set>
                                    <p:anim calcmode="lin" valueType="num">
                                      <p:cBhvr additive="base">
                                        <p:cTn id="13" dur="500" fill="hold"/>
                                        <p:tgtEl>
                                          <p:spTgt spid="4099"/>
                                        </p:tgtEl>
                                        <p:attrNameLst>
                                          <p:attrName>ppt_x</p:attrName>
                                        </p:attrNameLst>
                                      </p:cBhvr>
                                      <p:tavLst>
                                        <p:tav tm="0">
                                          <p:val>
                                            <p:strVal val="#ppt_x"/>
                                          </p:val>
                                        </p:tav>
                                        <p:tav tm="100000">
                                          <p:val>
                                            <p:strVal val="#ppt_x"/>
                                          </p:val>
                                        </p:tav>
                                      </p:tavLst>
                                    </p:anim>
                                    <p:anim calcmode="lin" valueType="num">
                                      <p:cBhvr additive="base">
                                        <p:cTn id="14"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0-#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500" fill="hold"/>
                                        <p:tgtEl>
                                          <p:spTgt spid="4"/>
                                        </p:tgtEl>
                                        <p:attrNameLst>
                                          <p:attrName>ppt_w</p:attrName>
                                        </p:attrNameLst>
                                      </p:cBhvr>
                                      <p:tavLst>
                                        <p:tav tm="0">
                                          <p:val>
                                            <p:fltVal val="0"/>
                                          </p:val>
                                        </p:tav>
                                        <p:tav tm="100000">
                                          <p:val>
                                            <p:strVal val="#ppt_w"/>
                                          </p:val>
                                        </p:tav>
                                      </p:tavLst>
                                    </p:anim>
                                    <p:anim calcmode="lin" valueType="num">
                                      <p:cBhvr>
                                        <p:cTn id="26" dur="500" fill="hold"/>
                                        <p:tgtEl>
                                          <p:spTgt spid="4"/>
                                        </p:tgtEl>
                                        <p:attrNameLst>
                                          <p:attrName>ppt_h</p:attrName>
                                        </p:attrNameLst>
                                      </p:cBhvr>
                                      <p:tavLst>
                                        <p:tav tm="0">
                                          <p:val>
                                            <p:fltVal val="0"/>
                                          </p:val>
                                        </p:tav>
                                        <p:tav tm="100000">
                                          <p:val>
                                            <p:strVal val="#ppt_h"/>
                                          </p:val>
                                        </p:tav>
                                      </p:tavLst>
                                    </p:anim>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4"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9345" y="1142999"/>
            <a:ext cx="7064654" cy="465268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sz="3200" dirty="0"/>
              <a:t>UI – How to…</a:t>
            </a:r>
            <a:br>
              <a:rPr lang="en-US" sz="3200" dirty="0"/>
            </a:br>
            <a:r>
              <a:rPr lang="en-US" sz="3200" dirty="0"/>
              <a:t>	</a:t>
            </a:r>
            <a:r>
              <a:rPr lang="en-US" sz="3200" dirty="0" smtClean="0"/>
              <a:t>Indices </a:t>
            </a:r>
            <a:r>
              <a:rPr lang="en-US" sz="3200" dirty="0"/>
              <a:t>for Platform </a:t>
            </a:r>
            <a:r>
              <a:rPr lang="en-US" sz="3200" dirty="0" smtClean="0"/>
              <a:t>Search</a:t>
            </a:r>
            <a:endParaRPr lang="en-US" sz="3200" dirty="0"/>
          </a:p>
        </p:txBody>
      </p:sp>
      <p:sp>
        <p:nvSpPr>
          <p:cNvPr id="3" name="Content Placeholder 2"/>
          <p:cNvSpPr>
            <a:spLocks noGrp="1"/>
          </p:cNvSpPr>
          <p:nvPr>
            <p:ph idx="1"/>
          </p:nvPr>
        </p:nvSpPr>
        <p:spPr>
          <a:xfrm>
            <a:off x="182564" y="1874838"/>
            <a:ext cx="1934882" cy="4479925"/>
          </a:xfrm>
        </p:spPr>
        <p:txBody>
          <a:bodyPr>
            <a:normAutofit fontScale="92500"/>
          </a:bodyPr>
          <a:lstStyle/>
          <a:p>
            <a:r>
              <a:rPr lang="en-US" b="1" dirty="0" smtClean="0"/>
              <a:t>For the system…</a:t>
            </a:r>
          </a:p>
          <a:p>
            <a:r>
              <a:rPr lang="en-US" dirty="0" smtClean="0"/>
              <a:t>Navigate –</a:t>
            </a:r>
          </a:p>
          <a:p>
            <a:pPr lvl="1"/>
            <a:r>
              <a:rPr lang="en-US" dirty="0" smtClean="0"/>
              <a:t>Administration</a:t>
            </a:r>
          </a:p>
          <a:p>
            <a:pPr lvl="1"/>
            <a:r>
              <a:rPr lang="en-US" dirty="0" smtClean="0"/>
              <a:t>Search</a:t>
            </a:r>
          </a:p>
          <a:p>
            <a:pPr lvl="1"/>
            <a:r>
              <a:rPr lang="en-US" dirty="0" smtClean="0"/>
              <a:t>All Indices</a:t>
            </a:r>
          </a:p>
          <a:p>
            <a:r>
              <a:rPr lang="en-US" dirty="0" smtClean="0"/>
              <a:t>Select desired index to be available for platform search</a:t>
            </a:r>
          </a:p>
          <a:p>
            <a:r>
              <a:rPr lang="en-US" dirty="0" smtClean="0"/>
              <a:t>Click Enable / Disable button</a:t>
            </a:r>
          </a:p>
          <a:p>
            <a:r>
              <a:rPr lang="en-US" b="1" dirty="0" smtClean="0"/>
              <a:t>FYI – THESE ARE NOT ENABLED OOTB AND MUST BE ENABLED FOR CLOSEST MATCHES (in release notes)</a:t>
            </a:r>
            <a:endParaRPr lang="en-US" b="1" dirty="0"/>
          </a:p>
        </p:txBody>
      </p:sp>
      <p:sp>
        <p:nvSpPr>
          <p:cNvPr id="5" name="Right Arrow 4"/>
          <p:cNvSpPr/>
          <p:nvPr/>
        </p:nvSpPr>
        <p:spPr bwMode="auto">
          <a:xfrm>
            <a:off x="6407942" y="1704975"/>
            <a:ext cx="1135858" cy="186864"/>
          </a:xfrm>
          <a:prstGeom prst="right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dirty="0" smtClean="0">
              <a:ln>
                <a:noFill/>
              </a:ln>
              <a:solidFill>
                <a:schemeClr val="hlink"/>
              </a:solidFill>
              <a:effectLst/>
              <a:latin typeface="Arial" charset="0"/>
            </a:endParaRPr>
          </a:p>
        </p:txBody>
      </p:sp>
      <p:sp>
        <p:nvSpPr>
          <p:cNvPr id="10" name="Right Arrow 9"/>
          <p:cNvSpPr/>
          <p:nvPr/>
        </p:nvSpPr>
        <p:spPr bwMode="auto">
          <a:xfrm rot="5400000">
            <a:off x="3545053" y="2003821"/>
            <a:ext cx="1135858" cy="186864"/>
          </a:xfrm>
          <a:prstGeom prst="right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dirty="0" smtClean="0">
              <a:ln>
                <a:noFill/>
              </a:ln>
              <a:solidFill>
                <a:schemeClr val="hlink"/>
              </a:solidFill>
              <a:effectLst/>
              <a:latin typeface="Arial" charset="0"/>
            </a:endParaRPr>
          </a:p>
        </p:txBody>
      </p:sp>
      <p:sp>
        <p:nvSpPr>
          <p:cNvPr id="11" name="Right Arrow 10"/>
          <p:cNvSpPr/>
          <p:nvPr/>
        </p:nvSpPr>
        <p:spPr bwMode="auto">
          <a:xfrm>
            <a:off x="6686550" y="2215124"/>
            <a:ext cx="1135858" cy="186864"/>
          </a:xfrm>
          <a:prstGeom prst="right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dirty="0" smtClean="0">
              <a:ln>
                <a:noFill/>
              </a:ln>
              <a:solidFill>
                <a:schemeClr val="hlink"/>
              </a:solidFill>
              <a:effectLst/>
              <a:latin typeface="Arial" charset="0"/>
            </a:endParaRPr>
          </a:p>
        </p:txBody>
      </p: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8457" y="4114800"/>
            <a:ext cx="3829050" cy="192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0" y="1704975"/>
            <a:ext cx="6427971"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10"/>
          </p:nvPr>
        </p:nvSpPr>
        <p:spPr/>
        <p:txBody>
          <a:bodyPr/>
          <a:lstStyle/>
          <a:p>
            <a:fld id="{471D315E-952C-49FA-BFE5-E1E9BF0368E2}" type="slidenum">
              <a:rPr lang="en-US" smtClean="0"/>
              <a:t>53</a:t>
            </a:fld>
            <a:endParaRPr lang="en-US" dirty="0"/>
          </a:p>
        </p:txBody>
      </p:sp>
    </p:spTree>
    <p:extLst>
      <p:ext uri="{BB962C8B-B14F-4D97-AF65-F5344CB8AC3E}">
        <p14:creationId xmlns:p14="http://schemas.microsoft.com/office/powerpoint/2010/main" val="30111762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0-#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123"/>
                                        </p:tgtEl>
                                        <p:attrNameLst>
                                          <p:attrName>style.visibility</p:attrName>
                                        </p:attrNameLst>
                                      </p:cBhvr>
                                      <p:to>
                                        <p:strVal val="visible"/>
                                      </p:to>
                                    </p:set>
                                    <p:anim calcmode="lin" valueType="num">
                                      <p:cBhvr additive="base">
                                        <p:cTn id="19" dur="500" fill="hold"/>
                                        <p:tgtEl>
                                          <p:spTgt spid="5123"/>
                                        </p:tgtEl>
                                        <p:attrNameLst>
                                          <p:attrName>ppt_x</p:attrName>
                                        </p:attrNameLst>
                                      </p:cBhvr>
                                      <p:tavLst>
                                        <p:tav tm="0">
                                          <p:val>
                                            <p:strVal val="#ppt_x"/>
                                          </p:val>
                                        </p:tav>
                                        <p:tav tm="100000">
                                          <p:val>
                                            <p:strVal val="#ppt_x"/>
                                          </p:val>
                                        </p:tav>
                                      </p:tavLst>
                                    </p:anim>
                                    <p:anim calcmode="lin" valueType="num">
                                      <p:cBhvr additive="base">
                                        <p:cTn id="20" dur="500" fill="hold"/>
                                        <p:tgtEl>
                                          <p:spTgt spid="512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5124"/>
                                        </p:tgtEl>
                                        <p:attrNameLst>
                                          <p:attrName>style.visibility</p:attrName>
                                        </p:attrNameLst>
                                      </p:cBhvr>
                                      <p:to>
                                        <p:strVal val="visible"/>
                                      </p:to>
                                    </p:set>
                                    <p:anim calcmode="lin" valueType="num">
                                      <p:cBhvr>
                                        <p:cTn id="25" dur="500" fill="hold"/>
                                        <p:tgtEl>
                                          <p:spTgt spid="5124"/>
                                        </p:tgtEl>
                                        <p:attrNameLst>
                                          <p:attrName>ppt_w</p:attrName>
                                        </p:attrNameLst>
                                      </p:cBhvr>
                                      <p:tavLst>
                                        <p:tav tm="0">
                                          <p:val>
                                            <p:fltVal val="0"/>
                                          </p:val>
                                        </p:tav>
                                        <p:tav tm="100000">
                                          <p:val>
                                            <p:strVal val="#ppt_w"/>
                                          </p:val>
                                        </p:tav>
                                      </p:tavLst>
                                    </p:anim>
                                    <p:anim calcmode="lin" valueType="num">
                                      <p:cBhvr>
                                        <p:cTn id="26" dur="500" fill="hold"/>
                                        <p:tgtEl>
                                          <p:spTgt spid="5124"/>
                                        </p:tgtEl>
                                        <p:attrNameLst>
                                          <p:attrName>ppt_h</p:attrName>
                                        </p:attrNameLst>
                                      </p:cBhvr>
                                      <p:tavLst>
                                        <p:tav tm="0">
                                          <p:val>
                                            <p:fltVal val="0"/>
                                          </p:val>
                                        </p:tav>
                                        <p:tav tm="100000">
                                          <p:val>
                                            <p:strVal val="#ppt_h"/>
                                          </p:val>
                                        </p:tav>
                                      </p:tavLst>
                                    </p:anim>
                                    <p:animEffect transition="in" filter="fade">
                                      <p:cBhvr>
                                        <p:cTn id="27"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ight Arrow 24"/>
          <p:cNvSpPr/>
          <p:nvPr/>
        </p:nvSpPr>
        <p:spPr bwMode="auto">
          <a:xfrm rot="16200000">
            <a:off x="8248084" y="2404111"/>
            <a:ext cx="1135858" cy="186864"/>
          </a:xfrm>
          <a:prstGeom prst="right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dirty="0" smtClean="0">
              <a:ln>
                <a:noFill/>
              </a:ln>
              <a:solidFill>
                <a:schemeClr val="hlink"/>
              </a:solidFill>
              <a:effectLst/>
              <a:latin typeface="Arial" charset="0"/>
            </a:endParaRPr>
          </a:p>
        </p:txBody>
      </p:sp>
      <p:sp>
        <p:nvSpPr>
          <p:cNvPr id="5" name="Right Arrow 4"/>
          <p:cNvSpPr/>
          <p:nvPr/>
        </p:nvSpPr>
        <p:spPr bwMode="auto">
          <a:xfrm rot="10800000">
            <a:off x="3074789" y="3481208"/>
            <a:ext cx="1135858" cy="186864"/>
          </a:xfrm>
          <a:prstGeom prst="right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dirty="0" smtClean="0">
              <a:ln>
                <a:noFill/>
              </a:ln>
              <a:solidFill>
                <a:schemeClr val="hlink"/>
              </a:solidFill>
              <a:effectLst/>
              <a:latin typeface="Arial" charset="0"/>
            </a:endParaRPr>
          </a:p>
        </p:txBody>
      </p:sp>
      <p:sp>
        <p:nvSpPr>
          <p:cNvPr id="2" name="Title 1"/>
          <p:cNvSpPr>
            <a:spLocks noGrp="1"/>
          </p:cNvSpPr>
          <p:nvPr>
            <p:ph type="title"/>
          </p:nvPr>
        </p:nvSpPr>
        <p:spPr/>
        <p:txBody>
          <a:bodyPr/>
          <a:lstStyle/>
          <a:p>
            <a:r>
              <a:rPr lang="en-US" sz="3200" dirty="0"/>
              <a:t>UI – How to…</a:t>
            </a:r>
            <a:br>
              <a:rPr lang="en-US" sz="3200" dirty="0"/>
            </a:br>
            <a:r>
              <a:rPr lang="en-US" sz="3200" dirty="0"/>
              <a:t>	</a:t>
            </a:r>
            <a:r>
              <a:rPr lang="en-US" sz="3200" dirty="0" smtClean="0"/>
              <a:t>Configure displayed columns</a:t>
            </a:r>
            <a:endParaRPr lang="en-US" sz="3200" dirty="0"/>
          </a:p>
        </p:txBody>
      </p:sp>
      <p:sp>
        <p:nvSpPr>
          <p:cNvPr id="3" name="Content Placeholder 2"/>
          <p:cNvSpPr>
            <a:spLocks noGrp="1"/>
          </p:cNvSpPr>
          <p:nvPr>
            <p:ph idx="1"/>
          </p:nvPr>
        </p:nvSpPr>
        <p:spPr>
          <a:xfrm>
            <a:off x="182564" y="1874838"/>
            <a:ext cx="1934882" cy="4479925"/>
          </a:xfrm>
        </p:spPr>
        <p:txBody>
          <a:bodyPr>
            <a:normAutofit fontScale="92500" lnSpcReduction="10000"/>
          </a:bodyPr>
          <a:lstStyle/>
          <a:p>
            <a:r>
              <a:rPr lang="en-US" b="1" dirty="0"/>
              <a:t>For any user…</a:t>
            </a:r>
          </a:p>
          <a:p>
            <a:endParaRPr lang="en-US" dirty="0"/>
          </a:p>
          <a:p>
            <a:r>
              <a:rPr lang="en-US" dirty="0"/>
              <a:t>Go to desired folder</a:t>
            </a:r>
          </a:p>
          <a:p>
            <a:r>
              <a:rPr lang="en-US" dirty="0" smtClean="0"/>
              <a:t>Customize table…</a:t>
            </a:r>
            <a:endParaRPr lang="en-US" dirty="0"/>
          </a:p>
          <a:p>
            <a:r>
              <a:rPr lang="en-US" dirty="0" smtClean="0"/>
              <a:t>Add Column</a:t>
            </a:r>
          </a:p>
          <a:p>
            <a:r>
              <a:rPr lang="en-US" dirty="0" smtClean="0"/>
              <a:t>Select Attribute</a:t>
            </a:r>
          </a:p>
          <a:p>
            <a:r>
              <a:rPr lang="en-US" dirty="0" smtClean="0"/>
              <a:t>Reorder Columns</a:t>
            </a:r>
          </a:p>
          <a:p>
            <a:r>
              <a:rPr lang="en-US" dirty="0" smtClean="0"/>
              <a:t>Revert</a:t>
            </a:r>
          </a:p>
          <a:p>
            <a:r>
              <a:rPr lang="en-US" dirty="0" smtClean="0"/>
              <a:t>Delete Columns</a:t>
            </a:r>
          </a:p>
          <a:p>
            <a:r>
              <a:rPr lang="en-US" b="1" dirty="0"/>
              <a:t>FYI – </a:t>
            </a:r>
            <a:r>
              <a:rPr lang="en-US" b="1" dirty="0" smtClean="0"/>
              <a:t>These are for each user and are not shared</a:t>
            </a:r>
          </a:p>
          <a:p>
            <a:pPr lvl="1"/>
            <a:r>
              <a:rPr lang="en-US" b="1" dirty="0" smtClean="0"/>
              <a:t>Some </a:t>
            </a:r>
            <a:r>
              <a:rPr lang="en-US" b="1" dirty="0"/>
              <a:t>users want to see more or less of what is OOTB</a:t>
            </a:r>
          </a:p>
          <a:p>
            <a:endParaRPr lang="en-US" dirty="0" smtClean="0"/>
          </a:p>
        </p:txBody>
      </p:sp>
      <p:pic>
        <p:nvPicPr>
          <p:cNvPr id="1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7886" y="1130742"/>
            <a:ext cx="6996113" cy="224243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799" y="2795531"/>
            <a:ext cx="1039033" cy="1155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ight Arrow 15"/>
          <p:cNvSpPr/>
          <p:nvPr/>
        </p:nvSpPr>
        <p:spPr bwMode="auto">
          <a:xfrm>
            <a:off x="6491286" y="3289761"/>
            <a:ext cx="1135858" cy="186864"/>
          </a:xfrm>
          <a:prstGeom prst="right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dirty="0" smtClean="0">
              <a:ln>
                <a:noFill/>
              </a:ln>
              <a:solidFill>
                <a:schemeClr val="hlink"/>
              </a:solidFill>
              <a:effectLst/>
              <a:latin typeface="Arial" charset="0"/>
            </a:endParaRPr>
          </a:p>
        </p:txBody>
      </p:sp>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7442" y="2497543"/>
            <a:ext cx="6477000" cy="19581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ight Arrow 16"/>
          <p:cNvSpPr/>
          <p:nvPr/>
        </p:nvSpPr>
        <p:spPr bwMode="auto">
          <a:xfrm rot="5400000">
            <a:off x="7421792" y="2303297"/>
            <a:ext cx="1135858" cy="186864"/>
          </a:xfrm>
          <a:prstGeom prst="right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dirty="0" smtClean="0">
              <a:ln>
                <a:noFill/>
              </a:ln>
              <a:solidFill>
                <a:schemeClr val="hlink"/>
              </a:solidFill>
              <a:effectLst/>
              <a:latin typeface="Arial" charset="0"/>
            </a:endParaRPr>
          </a:p>
        </p:txBody>
      </p:sp>
      <p:sp>
        <p:nvSpPr>
          <p:cNvPr id="18" name="Right Arrow 17"/>
          <p:cNvSpPr/>
          <p:nvPr/>
        </p:nvSpPr>
        <p:spPr bwMode="auto">
          <a:xfrm rot="5400000">
            <a:off x="5392903" y="2303297"/>
            <a:ext cx="1135858" cy="186864"/>
          </a:xfrm>
          <a:prstGeom prst="right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dirty="0" smtClean="0">
              <a:ln>
                <a:noFill/>
              </a:ln>
              <a:solidFill>
                <a:schemeClr val="hlink"/>
              </a:solidFill>
              <a:effectLst/>
              <a:latin typeface="Arial" charset="0"/>
            </a:endParaRPr>
          </a:p>
        </p:txBody>
      </p:sp>
      <p:sp>
        <p:nvSpPr>
          <p:cNvPr id="19" name="Right Arrow 18"/>
          <p:cNvSpPr/>
          <p:nvPr/>
        </p:nvSpPr>
        <p:spPr bwMode="auto">
          <a:xfrm rot="5400000">
            <a:off x="6592489" y="2303297"/>
            <a:ext cx="1135858" cy="186864"/>
          </a:xfrm>
          <a:prstGeom prst="right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dirty="0" smtClean="0">
              <a:ln>
                <a:noFill/>
              </a:ln>
              <a:solidFill>
                <a:schemeClr val="hlink"/>
              </a:solidFill>
              <a:effectLst/>
              <a:latin typeface="Arial" charset="0"/>
            </a:endParaRPr>
          </a:p>
        </p:txBody>
      </p:sp>
      <p:pic>
        <p:nvPicPr>
          <p:cNvPr id="614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40392" y="4377511"/>
            <a:ext cx="431007" cy="17113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9601" y="4191000"/>
            <a:ext cx="2291686"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61631" y="2964658"/>
            <a:ext cx="1629966"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Right Arrow 22"/>
          <p:cNvSpPr/>
          <p:nvPr/>
        </p:nvSpPr>
        <p:spPr bwMode="auto">
          <a:xfrm>
            <a:off x="7204534" y="4377511"/>
            <a:ext cx="1135858" cy="186864"/>
          </a:xfrm>
          <a:prstGeom prst="right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dirty="0" smtClean="0">
              <a:ln>
                <a:noFill/>
              </a:ln>
              <a:solidFill>
                <a:schemeClr val="hlink"/>
              </a:solidFill>
              <a:effectLst/>
              <a:latin typeface="Arial" charset="0"/>
            </a:endParaRPr>
          </a:p>
        </p:txBody>
      </p:sp>
      <p:pic>
        <p:nvPicPr>
          <p:cNvPr id="6150"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85972" y="1295400"/>
            <a:ext cx="7119939" cy="4708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Right Arrow 25"/>
          <p:cNvSpPr/>
          <p:nvPr/>
        </p:nvSpPr>
        <p:spPr bwMode="auto">
          <a:xfrm>
            <a:off x="7495386" y="1775384"/>
            <a:ext cx="1135858" cy="186864"/>
          </a:xfrm>
          <a:prstGeom prst="right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dirty="0" smtClean="0">
              <a:ln>
                <a:noFill/>
              </a:ln>
              <a:solidFill>
                <a:schemeClr val="hlink"/>
              </a:solidFill>
              <a:effectLst/>
              <a:latin typeface="Arial" charset="0"/>
            </a:endParaRPr>
          </a:p>
        </p:txBody>
      </p:sp>
      <p:sp>
        <p:nvSpPr>
          <p:cNvPr id="4" name="Slide Number Placeholder 3"/>
          <p:cNvSpPr>
            <a:spLocks noGrp="1"/>
          </p:cNvSpPr>
          <p:nvPr>
            <p:ph type="sldNum" sz="quarter" idx="10"/>
          </p:nvPr>
        </p:nvSpPr>
        <p:spPr/>
        <p:txBody>
          <a:bodyPr/>
          <a:lstStyle/>
          <a:p>
            <a:fld id="{471D315E-952C-49FA-BFE5-E1E9BF0368E2}" type="slidenum">
              <a:rPr lang="en-US" smtClean="0"/>
              <a:t>54</a:t>
            </a:fld>
            <a:endParaRPr lang="en-US" dirty="0"/>
          </a:p>
        </p:txBody>
      </p:sp>
    </p:spTree>
    <p:extLst>
      <p:ext uri="{BB962C8B-B14F-4D97-AF65-F5344CB8AC3E}">
        <p14:creationId xmlns:p14="http://schemas.microsoft.com/office/powerpoint/2010/main" val="12581457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anim calcmode="lin" valueType="num">
                                      <p:cBhvr>
                                        <p:cTn id="8" dur="500" fill="hold"/>
                                        <p:tgtEl>
                                          <p:spTgt spid="15"/>
                                        </p:tgtEl>
                                        <p:attrNameLst>
                                          <p:attrName>ppt_x</p:attrName>
                                        </p:attrNameLst>
                                      </p:cBhvr>
                                      <p:tavLst>
                                        <p:tav tm="0">
                                          <p:val>
                                            <p:strVal val="#ppt_x"/>
                                          </p:val>
                                        </p:tav>
                                        <p:tav tm="100000">
                                          <p:val>
                                            <p:strVal val="#ppt_x"/>
                                          </p:val>
                                        </p:tav>
                                      </p:tavLst>
                                    </p:anim>
                                    <p:anim calcmode="lin" valueType="num">
                                      <p:cBhvr>
                                        <p:cTn id="9" dur="5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anim calcmode="lin" valueType="num">
                                      <p:cBhvr>
                                        <p:cTn id="13" dur="500" fill="hold"/>
                                        <p:tgtEl>
                                          <p:spTgt spid="16"/>
                                        </p:tgtEl>
                                        <p:attrNameLst>
                                          <p:attrName>ppt_x</p:attrName>
                                        </p:attrNameLst>
                                      </p:cBhvr>
                                      <p:tavLst>
                                        <p:tav tm="0">
                                          <p:val>
                                            <p:strVal val="#ppt_x"/>
                                          </p:val>
                                        </p:tav>
                                        <p:tav tm="100000">
                                          <p:val>
                                            <p:strVal val="#ppt_x"/>
                                          </p:val>
                                        </p:tav>
                                      </p:tavLst>
                                    </p:anim>
                                    <p:anim calcmode="lin" valueType="num">
                                      <p:cBhvr>
                                        <p:cTn id="14"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6146"/>
                                        </p:tgtEl>
                                        <p:attrNameLst>
                                          <p:attrName>style.visibility</p:attrName>
                                        </p:attrNameLst>
                                      </p:cBhvr>
                                      <p:to>
                                        <p:strVal val="visible"/>
                                      </p:to>
                                    </p:set>
                                    <p:anim calcmode="lin" valueType="num">
                                      <p:cBhvr>
                                        <p:cTn id="19" dur="500" fill="hold"/>
                                        <p:tgtEl>
                                          <p:spTgt spid="6146"/>
                                        </p:tgtEl>
                                        <p:attrNameLst>
                                          <p:attrName>ppt_w</p:attrName>
                                        </p:attrNameLst>
                                      </p:cBhvr>
                                      <p:tavLst>
                                        <p:tav tm="0">
                                          <p:val>
                                            <p:fltVal val="0"/>
                                          </p:val>
                                        </p:tav>
                                        <p:tav tm="100000">
                                          <p:val>
                                            <p:strVal val="#ppt_w"/>
                                          </p:val>
                                        </p:tav>
                                      </p:tavLst>
                                    </p:anim>
                                    <p:anim calcmode="lin" valueType="num">
                                      <p:cBhvr>
                                        <p:cTn id="20" dur="500" fill="hold"/>
                                        <p:tgtEl>
                                          <p:spTgt spid="6146"/>
                                        </p:tgtEl>
                                        <p:attrNameLst>
                                          <p:attrName>ppt_h</p:attrName>
                                        </p:attrNameLst>
                                      </p:cBhvr>
                                      <p:tavLst>
                                        <p:tav tm="0">
                                          <p:val>
                                            <p:fltVal val="0"/>
                                          </p:val>
                                        </p:tav>
                                        <p:tav tm="100000">
                                          <p:val>
                                            <p:strVal val="#ppt_h"/>
                                          </p:val>
                                        </p:tav>
                                      </p:tavLst>
                                    </p:anim>
                                    <p:animEffect transition="in" filter="fade">
                                      <p:cBhvr>
                                        <p:cTn id="21" dur="500"/>
                                        <p:tgtEl>
                                          <p:spTgt spid="6146"/>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1" fill="hold" nodeType="clickEffect">
                                  <p:stCondLst>
                                    <p:cond delay="0"/>
                                  </p:stCondLst>
                                  <p:childTnLst>
                                    <p:set>
                                      <p:cBhvr>
                                        <p:cTn id="25" dur="1" fill="hold">
                                          <p:stCondLst>
                                            <p:cond delay="0"/>
                                          </p:stCondLst>
                                        </p:cTn>
                                        <p:tgtEl>
                                          <p:spTgt spid="6148"/>
                                        </p:tgtEl>
                                        <p:attrNameLst>
                                          <p:attrName>style.visibility</p:attrName>
                                        </p:attrNameLst>
                                      </p:cBhvr>
                                      <p:to>
                                        <p:strVal val="visible"/>
                                      </p:to>
                                    </p:set>
                                    <p:anim calcmode="lin" valueType="num">
                                      <p:cBhvr additive="base">
                                        <p:cTn id="26" dur="500" fill="hold"/>
                                        <p:tgtEl>
                                          <p:spTgt spid="6148"/>
                                        </p:tgtEl>
                                        <p:attrNameLst>
                                          <p:attrName>ppt_x</p:attrName>
                                        </p:attrNameLst>
                                      </p:cBhvr>
                                      <p:tavLst>
                                        <p:tav tm="0">
                                          <p:val>
                                            <p:strVal val="#ppt_x"/>
                                          </p:val>
                                        </p:tav>
                                        <p:tav tm="100000">
                                          <p:val>
                                            <p:strVal val="#ppt_x"/>
                                          </p:val>
                                        </p:tav>
                                      </p:tavLst>
                                    </p:anim>
                                    <p:anim calcmode="lin" valueType="num">
                                      <p:cBhvr additive="base">
                                        <p:cTn id="27" dur="500" fill="hold"/>
                                        <p:tgtEl>
                                          <p:spTgt spid="6148"/>
                                        </p:tgtEl>
                                        <p:attrNameLst>
                                          <p:attrName>ppt_y</p:attrName>
                                        </p:attrNameLst>
                                      </p:cBhvr>
                                      <p:tavLst>
                                        <p:tav tm="0">
                                          <p:val>
                                            <p:strVal val="0-#ppt_h/2"/>
                                          </p:val>
                                        </p:tav>
                                        <p:tav tm="100000">
                                          <p:val>
                                            <p:strVal val="#ppt_y"/>
                                          </p:val>
                                        </p:tav>
                                      </p:tavLst>
                                    </p:anim>
                                  </p:childTnLst>
                                </p:cTn>
                              </p:par>
                              <p:par>
                                <p:cTn id="28" presetID="2" presetClass="entr" presetSubtype="1"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fill="hold"/>
                                        <p:tgtEl>
                                          <p:spTgt spid="17"/>
                                        </p:tgtEl>
                                        <p:attrNameLst>
                                          <p:attrName>ppt_x</p:attrName>
                                        </p:attrNameLst>
                                      </p:cBhvr>
                                      <p:tavLst>
                                        <p:tav tm="0">
                                          <p:val>
                                            <p:strVal val="#ppt_x"/>
                                          </p:val>
                                        </p:tav>
                                        <p:tav tm="100000">
                                          <p:val>
                                            <p:strVal val="#ppt_x"/>
                                          </p:val>
                                        </p:tav>
                                      </p:tavLst>
                                    </p:anim>
                                    <p:anim calcmode="lin" valueType="num">
                                      <p:cBhvr additive="base">
                                        <p:cTn id="31"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1" fill="hold" nodeType="clickEffect">
                                  <p:stCondLst>
                                    <p:cond delay="0"/>
                                  </p:stCondLst>
                                  <p:childTnLst>
                                    <p:set>
                                      <p:cBhvr>
                                        <p:cTn id="35" dur="1" fill="hold">
                                          <p:stCondLst>
                                            <p:cond delay="0"/>
                                          </p:stCondLst>
                                        </p:cTn>
                                        <p:tgtEl>
                                          <p:spTgt spid="6149"/>
                                        </p:tgtEl>
                                        <p:attrNameLst>
                                          <p:attrName>style.visibility</p:attrName>
                                        </p:attrNameLst>
                                      </p:cBhvr>
                                      <p:to>
                                        <p:strVal val="visible"/>
                                      </p:to>
                                    </p:set>
                                    <p:anim calcmode="lin" valueType="num">
                                      <p:cBhvr additive="base">
                                        <p:cTn id="36" dur="500" fill="hold"/>
                                        <p:tgtEl>
                                          <p:spTgt spid="6149"/>
                                        </p:tgtEl>
                                        <p:attrNameLst>
                                          <p:attrName>ppt_x</p:attrName>
                                        </p:attrNameLst>
                                      </p:cBhvr>
                                      <p:tavLst>
                                        <p:tav tm="0">
                                          <p:val>
                                            <p:strVal val="#ppt_x"/>
                                          </p:val>
                                        </p:tav>
                                        <p:tav tm="100000">
                                          <p:val>
                                            <p:strVal val="#ppt_x"/>
                                          </p:val>
                                        </p:tav>
                                      </p:tavLst>
                                    </p:anim>
                                    <p:anim calcmode="lin" valueType="num">
                                      <p:cBhvr additive="base">
                                        <p:cTn id="37" dur="500" fill="hold"/>
                                        <p:tgtEl>
                                          <p:spTgt spid="6149"/>
                                        </p:tgtEl>
                                        <p:attrNameLst>
                                          <p:attrName>ppt_y</p:attrName>
                                        </p:attrNameLst>
                                      </p:cBhvr>
                                      <p:tavLst>
                                        <p:tav tm="0">
                                          <p:val>
                                            <p:strVal val="0-#ppt_h/2"/>
                                          </p:val>
                                        </p:tav>
                                        <p:tav tm="100000">
                                          <p:val>
                                            <p:strVal val="#ppt_y"/>
                                          </p:val>
                                        </p:tav>
                                      </p:tavLst>
                                    </p:anim>
                                  </p:childTnLst>
                                </p:cTn>
                              </p:par>
                              <p:par>
                                <p:cTn id="38" presetID="2" presetClass="entr" presetSubtype="1"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 calcmode="lin" valueType="num">
                                      <p:cBhvr additive="base">
                                        <p:cTn id="40" dur="500" fill="hold"/>
                                        <p:tgtEl>
                                          <p:spTgt spid="19"/>
                                        </p:tgtEl>
                                        <p:attrNameLst>
                                          <p:attrName>ppt_x</p:attrName>
                                        </p:attrNameLst>
                                      </p:cBhvr>
                                      <p:tavLst>
                                        <p:tav tm="0">
                                          <p:val>
                                            <p:strVal val="#ppt_x"/>
                                          </p:val>
                                        </p:tav>
                                        <p:tav tm="100000">
                                          <p:val>
                                            <p:strVal val="#ppt_x"/>
                                          </p:val>
                                        </p:tav>
                                      </p:tavLst>
                                    </p:anim>
                                    <p:anim calcmode="lin" valueType="num">
                                      <p:cBhvr additive="base">
                                        <p:cTn id="41"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8"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 calcmode="lin" valueType="num">
                                      <p:cBhvr additive="base">
                                        <p:cTn id="46" dur="500" fill="hold"/>
                                        <p:tgtEl>
                                          <p:spTgt spid="23"/>
                                        </p:tgtEl>
                                        <p:attrNameLst>
                                          <p:attrName>ppt_x</p:attrName>
                                        </p:attrNameLst>
                                      </p:cBhvr>
                                      <p:tavLst>
                                        <p:tav tm="0">
                                          <p:val>
                                            <p:strVal val="0-#ppt_w/2"/>
                                          </p:val>
                                        </p:tav>
                                        <p:tav tm="100000">
                                          <p:val>
                                            <p:strVal val="#ppt_x"/>
                                          </p:val>
                                        </p:tav>
                                      </p:tavLst>
                                    </p:anim>
                                    <p:anim calcmode="lin" valueType="num">
                                      <p:cBhvr additive="base">
                                        <p:cTn id="47" dur="500" fill="hold"/>
                                        <p:tgtEl>
                                          <p:spTgt spid="23"/>
                                        </p:tgtEl>
                                        <p:attrNameLst>
                                          <p:attrName>ppt_y</p:attrName>
                                        </p:attrNameLst>
                                      </p:cBhvr>
                                      <p:tavLst>
                                        <p:tav tm="0">
                                          <p:val>
                                            <p:strVal val="#ppt_y"/>
                                          </p:val>
                                        </p:tav>
                                        <p:tav tm="100000">
                                          <p:val>
                                            <p:strVal val="#ppt_y"/>
                                          </p:val>
                                        </p:tav>
                                      </p:tavLst>
                                    </p:anim>
                                  </p:childTnLst>
                                </p:cTn>
                              </p:par>
                              <p:par>
                                <p:cTn id="48" presetID="2" presetClass="entr" presetSubtype="8" fill="hold" nodeType="withEffect">
                                  <p:stCondLst>
                                    <p:cond delay="0"/>
                                  </p:stCondLst>
                                  <p:childTnLst>
                                    <p:set>
                                      <p:cBhvr>
                                        <p:cTn id="49" dur="1" fill="hold">
                                          <p:stCondLst>
                                            <p:cond delay="0"/>
                                          </p:stCondLst>
                                        </p:cTn>
                                        <p:tgtEl>
                                          <p:spTgt spid="6147"/>
                                        </p:tgtEl>
                                        <p:attrNameLst>
                                          <p:attrName>style.visibility</p:attrName>
                                        </p:attrNameLst>
                                      </p:cBhvr>
                                      <p:to>
                                        <p:strVal val="visible"/>
                                      </p:to>
                                    </p:set>
                                    <p:anim calcmode="lin" valueType="num">
                                      <p:cBhvr additive="base">
                                        <p:cTn id="50" dur="500" fill="hold"/>
                                        <p:tgtEl>
                                          <p:spTgt spid="6147"/>
                                        </p:tgtEl>
                                        <p:attrNameLst>
                                          <p:attrName>ppt_x</p:attrName>
                                        </p:attrNameLst>
                                      </p:cBhvr>
                                      <p:tavLst>
                                        <p:tav tm="0">
                                          <p:val>
                                            <p:strVal val="0-#ppt_w/2"/>
                                          </p:val>
                                        </p:tav>
                                        <p:tav tm="100000">
                                          <p:val>
                                            <p:strVal val="#ppt_x"/>
                                          </p:val>
                                        </p:tav>
                                      </p:tavLst>
                                    </p:anim>
                                    <p:anim calcmode="lin" valueType="num">
                                      <p:cBhvr additive="base">
                                        <p:cTn id="51" dur="500" fill="hold"/>
                                        <p:tgtEl>
                                          <p:spTgt spid="6147"/>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1" fill="hold" grpId="0" nodeType="click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additive="base">
                                        <p:cTn id="56" dur="500" fill="hold"/>
                                        <p:tgtEl>
                                          <p:spTgt spid="18"/>
                                        </p:tgtEl>
                                        <p:attrNameLst>
                                          <p:attrName>ppt_x</p:attrName>
                                        </p:attrNameLst>
                                      </p:cBhvr>
                                      <p:tavLst>
                                        <p:tav tm="0">
                                          <p:val>
                                            <p:strVal val="#ppt_x"/>
                                          </p:val>
                                        </p:tav>
                                        <p:tav tm="100000">
                                          <p:val>
                                            <p:strVal val="#ppt_x"/>
                                          </p:val>
                                        </p:tav>
                                      </p:tavLst>
                                    </p:anim>
                                    <p:anim calcmode="lin" valueType="num">
                                      <p:cBhvr additive="base">
                                        <p:cTn id="57"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grpId="0" nodeType="clickEffect">
                                  <p:stCondLst>
                                    <p:cond delay="0"/>
                                  </p:stCondLst>
                                  <p:childTnLst>
                                    <p:set>
                                      <p:cBhvr>
                                        <p:cTn id="61" dur="1" fill="hold">
                                          <p:stCondLst>
                                            <p:cond delay="0"/>
                                          </p:stCondLst>
                                        </p:cTn>
                                        <p:tgtEl>
                                          <p:spTgt spid="5"/>
                                        </p:tgtEl>
                                        <p:attrNameLst>
                                          <p:attrName>style.visibility</p:attrName>
                                        </p:attrNameLst>
                                      </p:cBhvr>
                                      <p:to>
                                        <p:strVal val="visible"/>
                                      </p:to>
                                    </p:set>
                                    <p:anim calcmode="lin" valueType="num">
                                      <p:cBhvr>
                                        <p:cTn id="62" dur="500" fill="hold"/>
                                        <p:tgtEl>
                                          <p:spTgt spid="5"/>
                                        </p:tgtEl>
                                        <p:attrNameLst>
                                          <p:attrName>ppt_w</p:attrName>
                                        </p:attrNameLst>
                                      </p:cBhvr>
                                      <p:tavLst>
                                        <p:tav tm="0">
                                          <p:val>
                                            <p:fltVal val="0"/>
                                          </p:val>
                                        </p:tav>
                                        <p:tav tm="100000">
                                          <p:val>
                                            <p:strVal val="#ppt_w"/>
                                          </p:val>
                                        </p:tav>
                                      </p:tavLst>
                                    </p:anim>
                                    <p:anim calcmode="lin" valueType="num">
                                      <p:cBhvr>
                                        <p:cTn id="63" dur="500" fill="hold"/>
                                        <p:tgtEl>
                                          <p:spTgt spid="5"/>
                                        </p:tgtEl>
                                        <p:attrNameLst>
                                          <p:attrName>ppt_h</p:attrName>
                                        </p:attrNameLst>
                                      </p:cBhvr>
                                      <p:tavLst>
                                        <p:tav tm="0">
                                          <p:val>
                                            <p:fltVal val="0"/>
                                          </p:val>
                                        </p:tav>
                                        <p:tav tm="100000">
                                          <p:val>
                                            <p:strVal val="#ppt_h"/>
                                          </p:val>
                                        </p:tav>
                                      </p:tavLst>
                                    </p:anim>
                                    <p:animEffect transition="in" filter="fade">
                                      <p:cBhvr>
                                        <p:cTn id="64" dur="500"/>
                                        <p:tgtEl>
                                          <p:spTgt spid="5"/>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 calcmode="lin" valueType="num">
                                      <p:cBhvr>
                                        <p:cTn id="67" dur="500" fill="hold"/>
                                        <p:tgtEl>
                                          <p:spTgt spid="25"/>
                                        </p:tgtEl>
                                        <p:attrNameLst>
                                          <p:attrName>ppt_w</p:attrName>
                                        </p:attrNameLst>
                                      </p:cBhvr>
                                      <p:tavLst>
                                        <p:tav tm="0">
                                          <p:val>
                                            <p:fltVal val="0"/>
                                          </p:val>
                                        </p:tav>
                                        <p:tav tm="100000">
                                          <p:val>
                                            <p:strVal val="#ppt_w"/>
                                          </p:val>
                                        </p:tav>
                                      </p:tavLst>
                                    </p:anim>
                                    <p:anim calcmode="lin" valueType="num">
                                      <p:cBhvr>
                                        <p:cTn id="68" dur="500" fill="hold"/>
                                        <p:tgtEl>
                                          <p:spTgt spid="25"/>
                                        </p:tgtEl>
                                        <p:attrNameLst>
                                          <p:attrName>ppt_h</p:attrName>
                                        </p:attrNameLst>
                                      </p:cBhvr>
                                      <p:tavLst>
                                        <p:tav tm="0">
                                          <p:val>
                                            <p:fltVal val="0"/>
                                          </p:val>
                                        </p:tav>
                                        <p:tav tm="100000">
                                          <p:val>
                                            <p:strVal val="#ppt_h"/>
                                          </p:val>
                                        </p:tav>
                                      </p:tavLst>
                                    </p:anim>
                                    <p:animEffect transition="in" filter="fade">
                                      <p:cBhvr>
                                        <p:cTn id="69" dur="500"/>
                                        <p:tgtEl>
                                          <p:spTgt spid="25"/>
                                        </p:tgtEl>
                                      </p:cBhvr>
                                    </p:animEffect>
                                  </p:childTnLst>
                                </p:cTn>
                              </p:par>
                              <p:par>
                                <p:cTn id="70" presetID="53" presetClass="entr" presetSubtype="16" fill="hold" nodeType="withEffect">
                                  <p:stCondLst>
                                    <p:cond delay="0"/>
                                  </p:stCondLst>
                                  <p:childTnLst>
                                    <p:set>
                                      <p:cBhvr>
                                        <p:cTn id="71" dur="1" fill="hold">
                                          <p:stCondLst>
                                            <p:cond delay="0"/>
                                          </p:stCondLst>
                                        </p:cTn>
                                        <p:tgtEl>
                                          <p:spTgt spid="6150"/>
                                        </p:tgtEl>
                                        <p:attrNameLst>
                                          <p:attrName>style.visibility</p:attrName>
                                        </p:attrNameLst>
                                      </p:cBhvr>
                                      <p:to>
                                        <p:strVal val="visible"/>
                                      </p:to>
                                    </p:set>
                                    <p:anim calcmode="lin" valueType="num">
                                      <p:cBhvr>
                                        <p:cTn id="72" dur="500" fill="hold"/>
                                        <p:tgtEl>
                                          <p:spTgt spid="6150"/>
                                        </p:tgtEl>
                                        <p:attrNameLst>
                                          <p:attrName>ppt_w</p:attrName>
                                        </p:attrNameLst>
                                      </p:cBhvr>
                                      <p:tavLst>
                                        <p:tav tm="0">
                                          <p:val>
                                            <p:fltVal val="0"/>
                                          </p:val>
                                        </p:tav>
                                        <p:tav tm="100000">
                                          <p:val>
                                            <p:strVal val="#ppt_w"/>
                                          </p:val>
                                        </p:tav>
                                      </p:tavLst>
                                    </p:anim>
                                    <p:anim calcmode="lin" valueType="num">
                                      <p:cBhvr>
                                        <p:cTn id="73" dur="500" fill="hold"/>
                                        <p:tgtEl>
                                          <p:spTgt spid="6150"/>
                                        </p:tgtEl>
                                        <p:attrNameLst>
                                          <p:attrName>ppt_h</p:attrName>
                                        </p:attrNameLst>
                                      </p:cBhvr>
                                      <p:tavLst>
                                        <p:tav tm="0">
                                          <p:val>
                                            <p:fltVal val="0"/>
                                          </p:val>
                                        </p:tav>
                                        <p:tav tm="100000">
                                          <p:val>
                                            <p:strVal val="#ppt_h"/>
                                          </p:val>
                                        </p:tav>
                                      </p:tavLst>
                                    </p:anim>
                                    <p:animEffect transition="in" filter="fade">
                                      <p:cBhvr>
                                        <p:cTn id="74" dur="500"/>
                                        <p:tgtEl>
                                          <p:spTgt spid="6150"/>
                                        </p:tgtEl>
                                      </p:cBhvr>
                                    </p:animEffect>
                                  </p:childTnLst>
                                </p:cTn>
                              </p:par>
                              <p:par>
                                <p:cTn id="75" presetID="2" presetClass="entr" presetSubtype="8" fill="hold" grpId="0" nodeType="withEffect">
                                  <p:stCondLst>
                                    <p:cond delay="0"/>
                                  </p:stCondLst>
                                  <p:childTnLst>
                                    <p:set>
                                      <p:cBhvr>
                                        <p:cTn id="76" dur="1" fill="hold">
                                          <p:stCondLst>
                                            <p:cond delay="0"/>
                                          </p:stCondLst>
                                        </p:cTn>
                                        <p:tgtEl>
                                          <p:spTgt spid="26"/>
                                        </p:tgtEl>
                                        <p:attrNameLst>
                                          <p:attrName>style.visibility</p:attrName>
                                        </p:attrNameLst>
                                      </p:cBhvr>
                                      <p:to>
                                        <p:strVal val="visible"/>
                                      </p:to>
                                    </p:set>
                                    <p:anim calcmode="lin" valueType="num">
                                      <p:cBhvr additive="base">
                                        <p:cTn id="77" dur="500" fill="hold"/>
                                        <p:tgtEl>
                                          <p:spTgt spid="26"/>
                                        </p:tgtEl>
                                        <p:attrNameLst>
                                          <p:attrName>ppt_x</p:attrName>
                                        </p:attrNameLst>
                                      </p:cBhvr>
                                      <p:tavLst>
                                        <p:tav tm="0">
                                          <p:val>
                                            <p:strVal val="0-#ppt_w/2"/>
                                          </p:val>
                                        </p:tav>
                                        <p:tav tm="100000">
                                          <p:val>
                                            <p:strVal val="#ppt_x"/>
                                          </p:val>
                                        </p:tav>
                                      </p:tavLst>
                                    </p:anim>
                                    <p:anim calcmode="lin" valueType="num">
                                      <p:cBhvr additive="base">
                                        <p:cTn id="78"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5" grpId="0" animBg="1"/>
      <p:bldP spid="16" grpId="0" animBg="1"/>
      <p:bldP spid="17" grpId="0" animBg="1"/>
      <p:bldP spid="18" grpId="0" animBg="1"/>
      <p:bldP spid="19" grpId="0" animBg="1"/>
      <p:bldP spid="23" grpId="0" animBg="1"/>
      <p:bldP spid="26"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7887" y="1142999"/>
            <a:ext cx="6996113" cy="507077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sz="3200" dirty="0" smtClean="0"/>
              <a:t>UI – How to…</a:t>
            </a:r>
            <a:br>
              <a:rPr lang="en-US" sz="3200" dirty="0" smtClean="0"/>
            </a:br>
            <a:r>
              <a:rPr lang="en-US" sz="3200" dirty="0"/>
              <a:t>	</a:t>
            </a:r>
            <a:r>
              <a:rPr lang="en-US" sz="3200" dirty="0" smtClean="0"/>
              <a:t>Configure columns for a role </a:t>
            </a:r>
            <a:endParaRPr lang="en-US" sz="3200" dirty="0"/>
          </a:p>
        </p:txBody>
      </p:sp>
      <p:sp>
        <p:nvSpPr>
          <p:cNvPr id="3" name="Content Placeholder 2"/>
          <p:cNvSpPr>
            <a:spLocks noGrp="1"/>
          </p:cNvSpPr>
          <p:nvPr>
            <p:ph idx="1"/>
          </p:nvPr>
        </p:nvSpPr>
        <p:spPr>
          <a:xfrm>
            <a:off x="182563" y="1143000"/>
            <a:ext cx="1965324" cy="5211764"/>
          </a:xfrm>
        </p:spPr>
        <p:txBody>
          <a:bodyPr>
            <a:normAutofit fontScale="92500" lnSpcReduction="20000"/>
          </a:bodyPr>
          <a:lstStyle/>
          <a:p>
            <a:r>
              <a:rPr lang="en-US" b="1" dirty="0"/>
              <a:t>For a system role…</a:t>
            </a:r>
          </a:p>
          <a:p>
            <a:r>
              <a:rPr lang="en-US" dirty="0"/>
              <a:t>Navigate –</a:t>
            </a:r>
          </a:p>
          <a:p>
            <a:pPr lvl="1"/>
            <a:r>
              <a:rPr lang="en-US" dirty="0"/>
              <a:t>Administration</a:t>
            </a:r>
          </a:p>
          <a:p>
            <a:pPr lvl="1"/>
            <a:r>
              <a:rPr lang="en-US" dirty="0"/>
              <a:t>Roles</a:t>
            </a:r>
          </a:p>
          <a:p>
            <a:pPr lvl="1"/>
            <a:r>
              <a:rPr lang="en-US" dirty="0"/>
              <a:t>&lt;Role&gt;</a:t>
            </a:r>
          </a:p>
          <a:p>
            <a:pPr lvl="1"/>
            <a:r>
              <a:rPr lang="en-US" dirty="0"/>
              <a:t>Business Objects</a:t>
            </a:r>
          </a:p>
          <a:p>
            <a:pPr lvl="1"/>
            <a:r>
              <a:rPr lang="en-US" dirty="0"/>
              <a:t>&lt;Object&gt;</a:t>
            </a:r>
          </a:p>
          <a:p>
            <a:pPr lvl="1"/>
            <a:r>
              <a:rPr lang="en-US" dirty="0" smtClean="0"/>
              <a:t>Table</a:t>
            </a:r>
            <a:endParaRPr lang="en-US" dirty="0"/>
          </a:p>
          <a:p>
            <a:r>
              <a:rPr lang="en-US" dirty="0"/>
              <a:t>Add Column</a:t>
            </a:r>
          </a:p>
          <a:p>
            <a:r>
              <a:rPr lang="en-US" dirty="0"/>
              <a:t>Select Attribute</a:t>
            </a:r>
          </a:p>
          <a:p>
            <a:r>
              <a:rPr lang="en-US" dirty="0" smtClean="0"/>
              <a:t>Reorder Columns</a:t>
            </a:r>
            <a:endParaRPr lang="en-US" dirty="0"/>
          </a:p>
          <a:p>
            <a:r>
              <a:rPr lang="en-US" dirty="0" smtClean="0"/>
              <a:t>Delete Column</a:t>
            </a:r>
          </a:p>
          <a:p>
            <a:r>
              <a:rPr lang="en-US" dirty="0" smtClean="0"/>
              <a:t>Export to XML for import in another system</a:t>
            </a:r>
          </a:p>
          <a:p>
            <a:r>
              <a:rPr lang="en-US" b="1" dirty="0" smtClean="0"/>
              <a:t>FYI – This only impact users who have not configured their own table columns</a:t>
            </a:r>
            <a:endParaRPr lang="en-US" b="1" dirty="0"/>
          </a:p>
        </p:txBody>
      </p:sp>
      <p:sp>
        <p:nvSpPr>
          <p:cNvPr id="4" name="Slide Number Placeholder 3"/>
          <p:cNvSpPr>
            <a:spLocks noGrp="1"/>
          </p:cNvSpPr>
          <p:nvPr>
            <p:ph type="sldNum" sz="quarter" idx="10"/>
          </p:nvPr>
        </p:nvSpPr>
        <p:spPr/>
        <p:txBody>
          <a:bodyPr/>
          <a:lstStyle/>
          <a:p>
            <a:fld id="{471D315E-952C-49FA-BFE5-E1E9BF0368E2}" type="slidenum">
              <a:rPr lang="en-US" smtClean="0"/>
              <a:t>55</a:t>
            </a:fld>
            <a:endParaRPr lang="en-US" dirty="0"/>
          </a:p>
        </p:txBody>
      </p:sp>
    </p:spTree>
    <p:extLst>
      <p:ext uri="{BB962C8B-B14F-4D97-AF65-F5344CB8AC3E}">
        <p14:creationId xmlns:p14="http://schemas.microsoft.com/office/powerpoint/2010/main" val="1482919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User Password Configurations and Notifications</a:t>
            </a:r>
            <a:endParaRPr lang="en-US" dirty="0"/>
          </a:p>
        </p:txBody>
      </p:sp>
      <p:sp>
        <p:nvSpPr>
          <p:cNvPr id="5" name="Text Placeholder 4"/>
          <p:cNvSpPr>
            <a:spLocks noGrp="1"/>
          </p:cNvSpPr>
          <p:nvPr>
            <p:ph type="body" idx="1"/>
          </p:nvPr>
        </p:nvSpPr>
        <p:spPr/>
        <p:txBody>
          <a:bodyPr/>
          <a:lstStyle/>
          <a:p>
            <a:r>
              <a:rPr lang="en-US" dirty="0" smtClean="0"/>
              <a:t>How to…</a:t>
            </a:r>
            <a:endParaRPr lang="en-US" dirty="0"/>
          </a:p>
        </p:txBody>
      </p:sp>
      <p:sp>
        <p:nvSpPr>
          <p:cNvPr id="2" name="Slide Number Placeholder 1"/>
          <p:cNvSpPr>
            <a:spLocks noGrp="1"/>
          </p:cNvSpPr>
          <p:nvPr>
            <p:ph type="sldNum" sz="quarter" idx="10"/>
          </p:nvPr>
        </p:nvSpPr>
        <p:spPr/>
        <p:txBody>
          <a:bodyPr/>
          <a:lstStyle/>
          <a:p>
            <a:fld id="{471D315E-952C-49FA-BFE5-E1E9BF0368E2}" type="slidenum">
              <a:rPr lang="en-US" smtClean="0"/>
              <a:t>56</a:t>
            </a:fld>
            <a:endParaRPr lang="en-US" dirty="0"/>
          </a:p>
        </p:txBody>
      </p:sp>
    </p:spTree>
    <p:extLst>
      <p:ext uri="{BB962C8B-B14F-4D97-AF65-F5344CB8AC3E}">
        <p14:creationId xmlns:p14="http://schemas.microsoft.com/office/powerpoint/2010/main" val="25055597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9828" y="1142999"/>
            <a:ext cx="7033698" cy="51244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sz="3200" dirty="0" smtClean="0"/>
              <a:t>UI – How to…</a:t>
            </a:r>
            <a:br>
              <a:rPr lang="en-US" sz="3200" dirty="0" smtClean="0"/>
            </a:br>
            <a:r>
              <a:rPr lang="en-US" sz="3200" dirty="0"/>
              <a:t>	</a:t>
            </a:r>
            <a:r>
              <a:rPr lang="en-US" sz="3200" dirty="0" smtClean="0"/>
              <a:t>Configure Security</a:t>
            </a:r>
            <a:endParaRPr lang="en-US" sz="3200" dirty="0"/>
          </a:p>
        </p:txBody>
      </p:sp>
      <p:sp>
        <p:nvSpPr>
          <p:cNvPr id="3" name="Content Placeholder 2"/>
          <p:cNvSpPr>
            <a:spLocks noGrp="1"/>
          </p:cNvSpPr>
          <p:nvPr>
            <p:ph idx="1"/>
          </p:nvPr>
        </p:nvSpPr>
        <p:spPr>
          <a:xfrm>
            <a:off x="182563" y="1143000"/>
            <a:ext cx="1965324" cy="5211764"/>
          </a:xfrm>
        </p:spPr>
        <p:txBody>
          <a:bodyPr/>
          <a:lstStyle/>
          <a:p>
            <a:r>
              <a:rPr lang="en-US" sz="1400" b="1" dirty="0" smtClean="0"/>
              <a:t>For login and password configurations…</a:t>
            </a:r>
            <a:endParaRPr lang="en-US" sz="1400" b="1" dirty="0"/>
          </a:p>
          <a:p>
            <a:endParaRPr lang="en-US" sz="1400" dirty="0" smtClean="0"/>
          </a:p>
          <a:p>
            <a:r>
              <a:rPr lang="en-US" sz="1400" dirty="0" smtClean="0"/>
              <a:t>Navigate </a:t>
            </a:r>
            <a:r>
              <a:rPr lang="en-US" sz="1400" dirty="0"/>
              <a:t>–</a:t>
            </a:r>
          </a:p>
          <a:p>
            <a:pPr lvl="1"/>
            <a:r>
              <a:rPr lang="en-US" sz="1400" dirty="0"/>
              <a:t>Administration</a:t>
            </a:r>
          </a:p>
          <a:p>
            <a:pPr lvl="1"/>
            <a:r>
              <a:rPr lang="en-US" sz="1400" dirty="0" smtClean="0"/>
              <a:t>Properties</a:t>
            </a:r>
          </a:p>
          <a:p>
            <a:pPr lvl="1"/>
            <a:r>
              <a:rPr lang="en-US" sz="1400" dirty="0" smtClean="0"/>
              <a:t>User Security</a:t>
            </a:r>
          </a:p>
          <a:p>
            <a:r>
              <a:rPr lang="en-US" sz="1400" dirty="0" smtClean="0"/>
              <a:t>Adjust items such as:</a:t>
            </a:r>
          </a:p>
          <a:p>
            <a:pPr lvl="1"/>
            <a:r>
              <a:rPr lang="en-US" sz="1400" dirty="0" smtClean="0"/>
              <a:t>Login attempts</a:t>
            </a:r>
          </a:p>
          <a:p>
            <a:pPr lvl="1"/>
            <a:r>
              <a:rPr lang="en-US" sz="1400" dirty="0" smtClean="0"/>
              <a:t>Password expiration</a:t>
            </a:r>
          </a:p>
          <a:p>
            <a:pPr lvl="1"/>
            <a:r>
              <a:rPr lang="en-US" sz="1400" dirty="0" smtClean="0"/>
              <a:t>Password reuse</a:t>
            </a:r>
          </a:p>
          <a:p>
            <a:pPr lvl="1"/>
            <a:r>
              <a:rPr lang="en-US" sz="1400" dirty="0" smtClean="0"/>
              <a:t>Password strength</a:t>
            </a:r>
          </a:p>
          <a:p>
            <a:pPr lvl="1"/>
            <a:r>
              <a:rPr lang="en-US" sz="1400" dirty="0" smtClean="0"/>
              <a:t>Forgot password feature</a:t>
            </a:r>
          </a:p>
          <a:p>
            <a:pPr lvl="1"/>
            <a:r>
              <a:rPr lang="en-US" sz="1400" dirty="0" smtClean="0"/>
              <a:t>Username length</a:t>
            </a:r>
            <a:endParaRPr lang="en-US" sz="1400" dirty="0"/>
          </a:p>
        </p:txBody>
      </p:sp>
      <p:sp>
        <p:nvSpPr>
          <p:cNvPr id="4" name="Slide Number Placeholder 3"/>
          <p:cNvSpPr>
            <a:spLocks noGrp="1"/>
          </p:cNvSpPr>
          <p:nvPr>
            <p:ph type="sldNum" sz="quarter" idx="10"/>
          </p:nvPr>
        </p:nvSpPr>
        <p:spPr/>
        <p:txBody>
          <a:bodyPr/>
          <a:lstStyle/>
          <a:p>
            <a:fld id="{471D315E-952C-49FA-BFE5-E1E9BF0368E2}" type="slidenum">
              <a:rPr lang="en-US" smtClean="0"/>
              <a:t>57</a:t>
            </a:fld>
            <a:endParaRPr lang="en-US" dirty="0"/>
          </a:p>
        </p:txBody>
      </p:sp>
    </p:spTree>
    <p:extLst>
      <p:ext uri="{BB962C8B-B14F-4D97-AF65-F5344CB8AC3E}">
        <p14:creationId xmlns:p14="http://schemas.microsoft.com/office/powerpoint/2010/main" val="3126267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UI – How to…</a:t>
            </a:r>
            <a:br>
              <a:rPr lang="en-US" sz="3200" dirty="0" smtClean="0"/>
            </a:br>
            <a:r>
              <a:rPr lang="en-US" sz="3200" dirty="0"/>
              <a:t>	</a:t>
            </a:r>
            <a:r>
              <a:rPr lang="en-US" sz="3200" dirty="0" smtClean="0"/>
              <a:t>User Notifications</a:t>
            </a:r>
            <a:endParaRPr lang="en-US" sz="3200" dirty="0"/>
          </a:p>
        </p:txBody>
      </p:sp>
      <p:sp>
        <p:nvSpPr>
          <p:cNvPr id="3" name="Content Placeholder 2"/>
          <p:cNvSpPr>
            <a:spLocks noGrp="1"/>
          </p:cNvSpPr>
          <p:nvPr>
            <p:ph idx="1"/>
          </p:nvPr>
        </p:nvSpPr>
        <p:spPr>
          <a:xfrm>
            <a:off x="182563" y="1143000"/>
            <a:ext cx="1965324" cy="5211764"/>
          </a:xfrm>
        </p:spPr>
        <p:txBody>
          <a:bodyPr/>
          <a:lstStyle/>
          <a:p>
            <a:r>
              <a:rPr lang="en-US" b="1" dirty="0" smtClean="0"/>
              <a:t>For login and password notification adjustments…</a:t>
            </a:r>
            <a:endParaRPr lang="en-US" b="1" dirty="0"/>
          </a:p>
          <a:p>
            <a:endParaRPr lang="en-US" dirty="0" smtClean="0"/>
          </a:p>
          <a:p>
            <a:r>
              <a:rPr lang="en-US" dirty="0" smtClean="0"/>
              <a:t>Navigate </a:t>
            </a:r>
            <a:r>
              <a:rPr lang="en-US" dirty="0"/>
              <a:t>–</a:t>
            </a:r>
          </a:p>
          <a:p>
            <a:pPr lvl="1"/>
            <a:r>
              <a:rPr lang="en-US" dirty="0"/>
              <a:t>Administration</a:t>
            </a:r>
          </a:p>
          <a:p>
            <a:pPr lvl="1"/>
            <a:r>
              <a:rPr lang="en-US" dirty="0" smtClean="0"/>
              <a:t>Properties</a:t>
            </a:r>
          </a:p>
          <a:p>
            <a:pPr lvl="1"/>
            <a:r>
              <a:rPr lang="en-US" dirty="0" smtClean="0"/>
              <a:t>Notifications</a:t>
            </a:r>
          </a:p>
          <a:p>
            <a:r>
              <a:rPr lang="en-US" dirty="0" smtClean="0"/>
              <a:t>Click the desired notification component</a:t>
            </a:r>
          </a:p>
          <a:p>
            <a:r>
              <a:rPr lang="en-US" dirty="0" smtClean="0"/>
              <a:t>Edit the desired language’s text</a:t>
            </a:r>
          </a:p>
          <a:p>
            <a:r>
              <a:rPr lang="en-US" dirty="0" smtClean="0"/>
              <a:t>Option</a:t>
            </a:r>
          </a:p>
          <a:p>
            <a:pPr lvl="1"/>
            <a:r>
              <a:rPr lang="en-US" dirty="0" smtClean="0"/>
              <a:t>Add an attribute to a notification</a:t>
            </a:r>
          </a:p>
          <a:p>
            <a:endParaRPr lang="en-US" dirty="0" smtClean="0"/>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840" y="1147763"/>
            <a:ext cx="6995160" cy="50649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1236" y="2438400"/>
            <a:ext cx="5593177" cy="361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ight Arrow 6"/>
          <p:cNvSpPr/>
          <p:nvPr/>
        </p:nvSpPr>
        <p:spPr bwMode="auto">
          <a:xfrm>
            <a:off x="6461521" y="4385136"/>
            <a:ext cx="1135858" cy="186864"/>
          </a:xfrm>
          <a:prstGeom prst="right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dirty="0" smtClean="0">
              <a:ln>
                <a:noFill/>
              </a:ln>
              <a:solidFill>
                <a:schemeClr val="hlink"/>
              </a:solidFill>
              <a:effectLst/>
              <a:latin typeface="Arial" charset="0"/>
            </a:endParaRPr>
          </a:p>
        </p:txBody>
      </p:sp>
      <p:pic>
        <p:nvPicPr>
          <p:cNvPr id="1741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8175" y="2824162"/>
            <a:ext cx="3819525" cy="288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ight Arrow 8"/>
          <p:cNvSpPr/>
          <p:nvPr/>
        </p:nvSpPr>
        <p:spPr bwMode="auto">
          <a:xfrm rot="10800000">
            <a:off x="6248400" y="4572000"/>
            <a:ext cx="1135858" cy="186864"/>
          </a:xfrm>
          <a:prstGeom prst="right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dirty="0" smtClean="0">
              <a:ln>
                <a:noFill/>
              </a:ln>
              <a:solidFill>
                <a:schemeClr val="hlink"/>
              </a:solidFill>
              <a:effectLst/>
              <a:latin typeface="Arial" charset="0"/>
            </a:endParaRPr>
          </a:p>
        </p:txBody>
      </p:sp>
      <p:pic>
        <p:nvPicPr>
          <p:cNvPr id="1741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1236" y="3748744"/>
            <a:ext cx="5810250" cy="14596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0"/>
          </p:nvPr>
        </p:nvSpPr>
        <p:spPr/>
        <p:txBody>
          <a:bodyPr/>
          <a:lstStyle/>
          <a:p>
            <a:fld id="{471D315E-952C-49FA-BFE5-E1E9BF0368E2}" type="slidenum">
              <a:rPr lang="en-US" smtClean="0"/>
              <a:t>58</a:t>
            </a:fld>
            <a:endParaRPr lang="en-US" dirty="0"/>
          </a:p>
        </p:txBody>
      </p:sp>
    </p:spTree>
    <p:extLst>
      <p:ext uri="{BB962C8B-B14F-4D97-AF65-F5344CB8AC3E}">
        <p14:creationId xmlns:p14="http://schemas.microsoft.com/office/powerpoint/2010/main" val="129313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7411"/>
                                        </p:tgtEl>
                                        <p:attrNameLst>
                                          <p:attrName>style.visibility</p:attrName>
                                        </p:attrNameLst>
                                      </p:cBhvr>
                                      <p:to>
                                        <p:strVal val="visible"/>
                                      </p:to>
                                    </p:set>
                                    <p:anim calcmode="lin" valueType="num">
                                      <p:cBhvr>
                                        <p:cTn id="7" dur="500" fill="hold"/>
                                        <p:tgtEl>
                                          <p:spTgt spid="17411"/>
                                        </p:tgtEl>
                                        <p:attrNameLst>
                                          <p:attrName>ppt_w</p:attrName>
                                        </p:attrNameLst>
                                      </p:cBhvr>
                                      <p:tavLst>
                                        <p:tav tm="0">
                                          <p:val>
                                            <p:fltVal val="0"/>
                                          </p:val>
                                        </p:tav>
                                        <p:tav tm="100000">
                                          <p:val>
                                            <p:strVal val="#ppt_w"/>
                                          </p:val>
                                        </p:tav>
                                      </p:tavLst>
                                    </p:anim>
                                    <p:anim calcmode="lin" valueType="num">
                                      <p:cBhvr>
                                        <p:cTn id="8" dur="500" fill="hold"/>
                                        <p:tgtEl>
                                          <p:spTgt spid="17411"/>
                                        </p:tgtEl>
                                        <p:attrNameLst>
                                          <p:attrName>ppt_h</p:attrName>
                                        </p:attrNameLst>
                                      </p:cBhvr>
                                      <p:tavLst>
                                        <p:tav tm="0">
                                          <p:val>
                                            <p:fltVal val="0"/>
                                          </p:val>
                                        </p:tav>
                                        <p:tav tm="100000">
                                          <p:val>
                                            <p:strVal val="#ppt_h"/>
                                          </p:val>
                                        </p:tav>
                                      </p:tavLst>
                                    </p:anim>
                                    <p:animEffect transition="in" filter="fade">
                                      <p:cBhvr>
                                        <p:cTn id="9" dur="500"/>
                                        <p:tgtEl>
                                          <p:spTgt spid="17411"/>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anim calcmode="lin" valueType="num">
                                      <p:cBhvr>
                                        <p:cTn id="13" dur="500" fill="hold"/>
                                        <p:tgtEl>
                                          <p:spTgt spid="7"/>
                                        </p:tgtEl>
                                        <p:attrNameLst>
                                          <p:attrName>ppt_x</p:attrName>
                                        </p:attrNameLst>
                                      </p:cBhvr>
                                      <p:tavLst>
                                        <p:tav tm="0">
                                          <p:val>
                                            <p:strVal val="#ppt_x"/>
                                          </p:val>
                                        </p:tav>
                                        <p:tav tm="100000">
                                          <p:val>
                                            <p:strVal val="#ppt_x"/>
                                          </p:val>
                                        </p:tav>
                                      </p:tavLst>
                                    </p:anim>
                                    <p:anim calcmode="lin" valueType="num">
                                      <p:cBhvr>
                                        <p:cTn id="14"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7412"/>
                                        </p:tgtEl>
                                        <p:attrNameLst>
                                          <p:attrName>style.visibility</p:attrName>
                                        </p:attrNameLst>
                                      </p:cBhvr>
                                      <p:to>
                                        <p:strVal val="visible"/>
                                      </p:to>
                                    </p:set>
                                    <p:anim calcmode="lin" valueType="num">
                                      <p:cBhvr>
                                        <p:cTn id="19" dur="500" fill="hold"/>
                                        <p:tgtEl>
                                          <p:spTgt spid="17412"/>
                                        </p:tgtEl>
                                        <p:attrNameLst>
                                          <p:attrName>ppt_w</p:attrName>
                                        </p:attrNameLst>
                                      </p:cBhvr>
                                      <p:tavLst>
                                        <p:tav tm="0">
                                          <p:val>
                                            <p:fltVal val="0"/>
                                          </p:val>
                                        </p:tav>
                                        <p:tav tm="100000">
                                          <p:val>
                                            <p:strVal val="#ppt_w"/>
                                          </p:val>
                                        </p:tav>
                                      </p:tavLst>
                                    </p:anim>
                                    <p:anim calcmode="lin" valueType="num">
                                      <p:cBhvr>
                                        <p:cTn id="20" dur="500" fill="hold"/>
                                        <p:tgtEl>
                                          <p:spTgt spid="17412"/>
                                        </p:tgtEl>
                                        <p:attrNameLst>
                                          <p:attrName>ppt_h</p:attrName>
                                        </p:attrNameLst>
                                      </p:cBhvr>
                                      <p:tavLst>
                                        <p:tav tm="0">
                                          <p:val>
                                            <p:fltVal val="0"/>
                                          </p:val>
                                        </p:tav>
                                        <p:tav tm="100000">
                                          <p:val>
                                            <p:strVal val="#ppt_h"/>
                                          </p:val>
                                        </p:tav>
                                      </p:tavLst>
                                    </p:anim>
                                    <p:animEffect transition="in" filter="fade">
                                      <p:cBhvr>
                                        <p:cTn id="21" dur="500"/>
                                        <p:tgtEl>
                                          <p:spTgt spid="17412"/>
                                        </p:tgtEl>
                                      </p:cBhvr>
                                    </p:animEffect>
                                  </p:childTnLst>
                                </p:cTn>
                              </p:par>
                              <p:par>
                                <p:cTn id="22" presetID="42"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anim calcmode="lin" valueType="num">
                                      <p:cBhvr>
                                        <p:cTn id="25" dur="500" fill="hold"/>
                                        <p:tgtEl>
                                          <p:spTgt spid="9"/>
                                        </p:tgtEl>
                                        <p:attrNameLst>
                                          <p:attrName>ppt_x</p:attrName>
                                        </p:attrNameLst>
                                      </p:cBhvr>
                                      <p:tavLst>
                                        <p:tav tm="0">
                                          <p:val>
                                            <p:strVal val="#ppt_x"/>
                                          </p:val>
                                        </p:tav>
                                        <p:tav tm="100000">
                                          <p:val>
                                            <p:strVal val="#ppt_x"/>
                                          </p:val>
                                        </p:tav>
                                      </p:tavLst>
                                    </p:anim>
                                    <p:anim calcmode="lin" valueType="num">
                                      <p:cBhvr>
                                        <p:cTn id="26"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7413"/>
                                        </p:tgtEl>
                                        <p:attrNameLst>
                                          <p:attrName>style.visibility</p:attrName>
                                        </p:attrNameLst>
                                      </p:cBhvr>
                                      <p:to>
                                        <p:strVal val="visible"/>
                                      </p:to>
                                    </p:set>
                                    <p:anim calcmode="lin" valueType="num">
                                      <p:cBhvr>
                                        <p:cTn id="31" dur="500" fill="hold"/>
                                        <p:tgtEl>
                                          <p:spTgt spid="17413"/>
                                        </p:tgtEl>
                                        <p:attrNameLst>
                                          <p:attrName>ppt_w</p:attrName>
                                        </p:attrNameLst>
                                      </p:cBhvr>
                                      <p:tavLst>
                                        <p:tav tm="0">
                                          <p:val>
                                            <p:fltVal val="0"/>
                                          </p:val>
                                        </p:tav>
                                        <p:tav tm="100000">
                                          <p:val>
                                            <p:strVal val="#ppt_w"/>
                                          </p:val>
                                        </p:tav>
                                      </p:tavLst>
                                    </p:anim>
                                    <p:anim calcmode="lin" valueType="num">
                                      <p:cBhvr>
                                        <p:cTn id="32" dur="500" fill="hold"/>
                                        <p:tgtEl>
                                          <p:spTgt spid="17413"/>
                                        </p:tgtEl>
                                        <p:attrNameLst>
                                          <p:attrName>ppt_h</p:attrName>
                                        </p:attrNameLst>
                                      </p:cBhvr>
                                      <p:tavLst>
                                        <p:tav tm="0">
                                          <p:val>
                                            <p:fltVal val="0"/>
                                          </p:val>
                                        </p:tav>
                                        <p:tav tm="100000">
                                          <p:val>
                                            <p:strVal val="#ppt_h"/>
                                          </p:val>
                                        </p:tav>
                                      </p:tavLst>
                                    </p:anim>
                                    <p:animEffect transition="in" filter="fade">
                                      <p:cBhvr>
                                        <p:cTn id="33" dur="500"/>
                                        <p:tgtEl>
                                          <p:spTgt spid="174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Enable Reports Feature on the Platform</a:t>
            </a:r>
            <a:endParaRPr lang="en-US" dirty="0"/>
          </a:p>
        </p:txBody>
      </p:sp>
      <p:sp>
        <p:nvSpPr>
          <p:cNvPr id="5" name="Text Placeholder 4"/>
          <p:cNvSpPr>
            <a:spLocks noGrp="1"/>
          </p:cNvSpPr>
          <p:nvPr>
            <p:ph type="body" idx="1"/>
          </p:nvPr>
        </p:nvSpPr>
        <p:spPr/>
        <p:txBody>
          <a:bodyPr/>
          <a:lstStyle/>
          <a:p>
            <a:r>
              <a:rPr lang="en-US" dirty="0" smtClean="0"/>
              <a:t>How to…</a:t>
            </a:r>
            <a:endParaRPr lang="en-US" dirty="0"/>
          </a:p>
        </p:txBody>
      </p:sp>
      <p:sp>
        <p:nvSpPr>
          <p:cNvPr id="2" name="Slide Number Placeholder 1"/>
          <p:cNvSpPr>
            <a:spLocks noGrp="1"/>
          </p:cNvSpPr>
          <p:nvPr>
            <p:ph type="sldNum" sz="quarter" idx="10"/>
          </p:nvPr>
        </p:nvSpPr>
        <p:spPr/>
        <p:txBody>
          <a:bodyPr/>
          <a:lstStyle/>
          <a:p>
            <a:fld id="{471D315E-952C-49FA-BFE5-E1E9BF0368E2}" type="slidenum">
              <a:rPr lang="en-US" smtClean="0"/>
              <a:t>59</a:t>
            </a:fld>
            <a:endParaRPr lang="en-US" dirty="0"/>
          </a:p>
        </p:txBody>
      </p:sp>
    </p:spTree>
    <p:extLst>
      <p:ext uri="{BB962C8B-B14F-4D97-AF65-F5344CB8AC3E}">
        <p14:creationId xmlns:p14="http://schemas.microsoft.com/office/powerpoint/2010/main" val="16462189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2. Currency Enablement</a:t>
            </a:r>
            <a:endParaRPr lang="en-US" dirty="0"/>
          </a:p>
        </p:txBody>
      </p:sp>
      <p:sp>
        <p:nvSpPr>
          <p:cNvPr id="5" name="Text Placeholder 4"/>
          <p:cNvSpPr>
            <a:spLocks noGrp="1"/>
          </p:cNvSpPr>
          <p:nvPr>
            <p:ph type="body" idx="1"/>
          </p:nvPr>
        </p:nvSpPr>
        <p:spPr/>
        <p:txBody>
          <a:bodyPr/>
          <a:lstStyle/>
          <a:p>
            <a:r>
              <a:rPr lang="en-US" dirty="0" smtClean="0"/>
              <a:t>How to…</a:t>
            </a:r>
            <a:endParaRPr lang="en-US" dirty="0"/>
          </a:p>
        </p:txBody>
      </p:sp>
      <p:sp>
        <p:nvSpPr>
          <p:cNvPr id="2" name="Slide Number Placeholder 1"/>
          <p:cNvSpPr>
            <a:spLocks noGrp="1"/>
          </p:cNvSpPr>
          <p:nvPr>
            <p:ph type="sldNum" sz="quarter" idx="10"/>
          </p:nvPr>
        </p:nvSpPr>
        <p:spPr/>
        <p:txBody>
          <a:bodyPr/>
          <a:lstStyle/>
          <a:p>
            <a:fld id="{471D315E-952C-49FA-BFE5-E1E9BF0368E2}" type="slidenum">
              <a:rPr lang="en-US" smtClean="0"/>
              <a:t>6</a:t>
            </a:fld>
            <a:endParaRPr lang="en-US" dirty="0"/>
          </a:p>
        </p:txBody>
      </p:sp>
    </p:spTree>
    <p:extLst>
      <p:ext uri="{BB962C8B-B14F-4D97-AF65-F5344CB8AC3E}">
        <p14:creationId xmlns:p14="http://schemas.microsoft.com/office/powerpoint/2010/main" val="179291944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Reports – How to…</a:t>
            </a:r>
            <a:br>
              <a:rPr lang="en-US" sz="3200" dirty="0" smtClean="0"/>
            </a:br>
            <a:r>
              <a:rPr lang="en-US" sz="3200" dirty="0"/>
              <a:t>	</a:t>
            </a:r>
            <a:r>
              <a:rPr lang="en-US" sz="3200" dirty="0" smtClean="0"/>
              <a:t>Enable for the Platform</a:t>
            </a:r>
            <a:endParaRPr lang="en-US" sz="3200" dirty="0"/>
          </a:p>
        </p:txBody>
      </p:sp>
      <p:sp>
        <p:nvSpPr>
          <p:cNvPr id="3" name="Content Placeholder 2"/>
          <p:cNvSpPr>
            <a:spLocks noGrp="1"/>
          </p:cNvSpPr>
          <p:nvPr>
            <p:ph idx="1"/>
          </p:nvPr>
        </p:nvSpPr>
        <p:spPr>
          <a:xfrm>
            <a:off x="182563" y="1143000"/>
            <a:ext cx="1965324" cy="5211764"/>
          </a:xfrm>
        </p:spPr>
        <p:txBody>
          <a:bodyPr/>
          <a:lstStyle/>
          <a:p>
            <a:r>
              <a:rPr lang="en-US" sz="1400" b="1" dirty="0" smtClean="0"/>
              <a:t>For customers who want to use the reporting feature of the platform</a:t>
            </a:r>
          </a:p>
          <a:p>
            <a:pPr lvl="1"/>
            <a:r>
              <a:rPr lang="en-US" sz="1400" b="1" dirty="0"/>
              <a:t>Program Management reports</a:t>
            </a:r>
          </a:p>
          <a:p>
            <a:pPr lvl="1"/>
            <a:r>
              <a:rPr lang="en-US" sz="1400" b="1" dirty="0" smtClean="0"/>
              <a:t>User reports</a:t>
            </a:r>
          </a:p>
          <a:p>
            <a:pPr lvl="2"/>
            <a:r>
              <a:rPr lang="en-US" sz="1400" b="1" dirty="0" smtClean="0"/>
              <a:t>Ad-hoc</a:t>
            </a:r>
          </a:p>
          <a:p>
            <a:pPr lvl="1"/>
            <a:r>
              <a:rPr lang="en-US" sz="1400" b="1" dirty="0" smtClean="0"/>
              <a:t>Supplier reports</a:t>
            </a:r>
          </a:p>
          <a:p>
            <a:pPr lvl="2"/>
            <a:r>
              <a:rPr lang="en-US" sz="1400" b="1" dirty="0" smtClean="0"/>
              <a:t>Ad-hoc</a:t>
            </a:r>
          </a:p>
          <a:p>
            <a:r>
              <a:rPr lang="en-US" sz="1400" dirty="0" smtClean="0"/>
              <a:t>Navigate </a:t>
            </a:r>
            <a:r>
              <a:rPr lang="en-US" sz="1400" dirty="0"/>
              <a:t>–</a:t>
            </a:r>
          </a:p>
          <a:p>
            <a:pPr lvl="1"/>
            <a:r>
              <a:rPr lang="en-US" sz="1400" dirty="0"/>
              <a:t>Administration</a:t>
            </a:r>
          </a:p>
          <a:p>
            <a:pPr lvl="1"/>
            <a:r>
              <a:rPr lang="en-US" sz="1400" dirty="0" smtClean="0"/>
              <a:t>Properties</a:t>
            </a:r>
          </a:p>
          <a:p>
            <a:pPr lvl="1"/>
            <a:r>
              <a:rPr lang="en-US" sz="1400" dirty="0" smtClean="0"/>
              <a:t>Reporting</a:t>
            </a:r>
          </a:p>
          <a:p>
            <a:r>
              <a:rPr lang="en-US" sz="1400" dirty="0" smtClean="0"/>
              <a:t>Click Is Clarity Enabled</a:t>
            </a:r>
          </a:p>
          <a:p>
            <a:r>
              <a:rPr lang="en-US" sz="1400" dirty="0" smtClean="0"/>
              <a:t>Update Properties</a:t>
            </a:r>
          </a:p>
          <a:p>
            <a:endParaRPr lang="en-US" sz="1400" dirty="0"/>
          </a:p>
          <a:p>
            <a:r>
              <a:rPr lang="en-US" sz="1400" b="1" dirty="0" smtClean="0"/>
              <a:t>FYI – This is not enabled OOTB</a:t>
            </a: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8840" y="1143000"/>
            <a:ext cx="6995160" cy="508931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ight Arrow 5"/>
          <p:cNvSpPr/>
          <p:nvPr/>
        </p:nvSpPr>
        <p:spPr bwMode="auto">
          <a:xfrm rot="10800000">
            <a:off x="6324600" y="2895600"/>
            <a:ext cx="1135858" cy="186864"/>
          </a:xfrm>
          <a:prstGeom prst="right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dirty="0" smtClean="0">
              <a:ln>
                <a:noFill/>
              </a:ln>
              <a:solidFill>
                <a:schemeClr val="hlink"/>
              </a:solidFill>
              <a:effectLst/>
              <a:latin typeface="Arial" charset="0"/>
            </a:endParaRPr>
          </a:p>
        </p:txBody>
      </p:sp>
      <p:sp>
        <p:nvSpPr>
          <p:cNvPr id="4" name="Slide Number Placeholder 3"/>
          <p:cNvSpPr>
            <a:spLocks noGrp="1"/>
          </p:cNvSpPr>
          <p:nvPr>
            <p:ph type="sldNum" sz="quarter" idx="10"/>
          </p:nvPr>
        </p:nvSpPr>
        <p:spPr/>
        <p:txBody>
          <a:bodyPr/>
          <a:lstStyle/>
          <a:p>
            <a:fld id="{471D315E-952C-49FA-BFE5-E1E9BF0368E2}" type="slidenum">
              <a:rPr lang="en-US" smtClean="0"/>
              <a:t>60</a:t>
            </a:fld>
            <a:endParaRPr lang="en-US" dirty="0"/>
          </a:p>
        </p:txBody>
      </p:sp>
    </p:spTree>
    <p:extLst>
      <p:ext uri="{BB962C8B-B14F-4D97-AF65-F5344CB8AC3E}">
        <p14:creationId xmlns:p14="http://schemas.microsoft.com/office/powerpoint/2010/main" val="30475416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ROLES</a:t>
            </a:r>
            <a:endParaRPr lang="en-US" dirty="0"/>
          </a:p>
        </p:txBody>
      </p:sp>
      <p:sp>
        <p:nvSpPr>
          <p:cNvPr id="5" name="Text Placeholder 4"/>
          <p:cNvSpPr>
            <a:spLocks noGrp="1"/>
          </p:cNvSpPr>
          <p:nvPr>
            <p:ph type="body" idx="1"/>
          </p:nvPr>
        </p:nvSpPr>
        <p:spPr/>
        <p:txBody>
          <a:bodyPr/>
          <a:lstStyle/>
          <a:p>
            <a:r>
              <a:rPr lang="en-US" dirty="0" smtClean="0"/>
              <a:t>How to…</a:t>
            </a:r>
            <a:endParaRPr lang="en-US" dirty="0"/>
          </a:p>
        </p:txBody>
      </p:sp>
      <p:sp>
        <p:nvSpPr>
          <p:cNvPr id="2" name="Slide Number Placeholder 1"/>
          <p:cNvSpPr>
            <a:spLocks noGrp="1"/>
          </p:cNvSpPr>
          <p:nvPr>
            <p:ph type="sldNum" sz="quarter" idx="10"/>
          </p:nvPr>
        </p:nvSpPr>
        <p:spPr/>
        <p:txBody>
          <a:bodyPr/>
          <a:lstStyle/>
          <a:p>
            <a:fld id="{471D315E-952C-49FA-BFE5-E1E9BF0368E2}" type="slidenum">
              <a:rPr lang="en-US" smtClean="0"/>
              <a:t>61</a:t>
            </a:fld>
            <a:endParaRPr lang="en-US" dirty="0"/>
          </a:p>
        </p:txBody>
      </p:sp>
    </p:spTree>
    <p:extLst>
      <p:ext uri="{BB962C8B-B14F-4D97-AF65-F5344CB8AC3E}">
        <p14:creationId xmlns:p14="http://schemas.microsoft.com/office/powerpoint/2010/main" val="1699064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4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8840" y="1143000"/>
            <a:ext cx="6995160" cy="5089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sz="3200" dirty="0" smtClean="0"/>
              <a:t>Roles – How to…</a:t>
            </a:r>
            <a:br>
              <a:rPr lang="en-US" sz="3200" dirty="0" smtClean="0"/>
            </a:br>
            <a:r>
              <a:rPr lang="en-US" sz="3200" dirty="0"/>
              <a:t>	</a:t>
            </a:r>
            <a:r>
              <a:rPr lang="en-US" sz="3200" dirty="0" smtClean="0"/>
              <a:t>Clone a Role</a:t>
            </a:r>
            <a:endParaRPr lang="en-US" sz="3200" dirty="0"/>
          </a:p>
        </p:txBody>
      </p:sp>
      <p:sp>
        <p:nvSpPr>
          <p:cNvPr id="3" name="Content Placeholder 2"/>
          <p:cNvSpPr>
            <a:spLocks noGrp="1"/>
          </p:cNvSpPr>
          <p:nvPr>
            <p:ph idx="1"/>
          </p:nvPr>
        </p:nvSpPr>
        <p:spPr>
          <a:xfrm>
            <a:off x="182563" y="1143000"/>
            <a:ext cx="1965324" cy="5211764"/>
          </a:xfrm>
        </p:spPr>
        <p:txBody>
          <a:bodyPr>
            <a:normAutofit fontScale="92500"/>
          </a:bodyPr>
          <a:lstStyle/>
          <a:p>
            <a:r>
              <a:rPr lang="en-US" sz="1400" b="1" dirty="0" smtClean="0"/>
              <a:t>For customers who want to have a custom role for</a:t>
            </a:r>
          </a:p>
          <a:p>
            <a:pPr lvl="1"/>
            <a:r>
              <a:rPr lang="en-US" sz="1400" b="1" dirty="0" smtClean="0"/>
              <a:t>Program Management</a:t>
            </a:r>
          </a:p>
          <a:p>
            <a:pPr lvl="1"/>
            <a:r>
              <a:rPr lang="en-US" sz="1400" b="1" dirty="0" smtClean="0"/>
              <a:t>VSM</a:t>
            </a:r>
          </a:p>
          <a:p>
            <a:r>
              <a:rPr lang="en-US" sz="1400" dirty="0" smtClean="0"/>
              <a:t>Navigate </a:t>
            </a:r>
            <a:r>
              <a:rPr lang="en-US" sz="1400" dirty="0"/>
              <a:t>–</a:t>
            </a:r>
          </a:p>
          <a:p>
            <a:pPr lvl="1"/>
            <a:r>
              <a:rPr lang="en-US" sz="1400" dirty="0"/>
              <a:t>Administration</a:t>
            </a:r>
          </a:p>
          <a:p>
            <a:pPr lvl="1"/>
            <a:r>
              <a:rPr lang="en-US" sz="1400" dirty="0" smtClean="0"/>
              <a:t>Roles</a:t>
            </a:r>
          </a:p>
          <a:p>
            <a:pPr lvl="1"/>
            <a:r>
              <a:rPr lang="en-US" sz="1400" dirty="0" smtClean="0"/>
              <a:t>&lt;role&gt;</a:t>
            </a:r>
          </a:p>
          <a:p>
            <a:r>
              <a:rPr lang="en-US" sz="1400" dirty="0" smtClean="0"/>
              <a:t>Clone a role to create a new custom role</a:t>
            </a:r>
          </a:p>
          <a:p>
            <a:r>
              <a:rPr lang="en-US" sz="1400" dirty="0" smtClean="0"/>
              <a:t>Export a role to import in another system</a:t>
            </a:r>
          </a:p>
          <a:p>
            <a:r>
              <a:rPr lang="en-US" sz="1400" dirty="0" smtClean="0"/>
              <a:t>Security…</a:t>
            </a:r>
          </a:p>
          <a:p>
            <a:pPr lvl="1"/>
            <a:r>
              <a:rPr lang="en-US" sz="1400" dirty="0" smtClean="0"/>
              <a:t>Set which roles can grant this role</a:t>
            </a:r>
          </a:p>
          <a:p>
            <a:r>
              <a:rPr lang="en-US" sz="1400" b="1" dirty="0" smtClean="0"/>
              <a:t>FYI – MOST RESTRICTIVE ROLE WINS</a:t>
            </a:r>
          </a:p>
          <a:p>
            <a:pPr lvl="1"/>
            <a:r>
              <a:rPr lang="en-US" sz="1400" dirty="0" smtClean="0"/>
              <a:t>Associate a user to one role for the module</a:t>
            </a:r>
          </a:p>
        </p:txBody>
      </p:sp>
      <p:sp>
        <p:nvSpPr>
          <p:cNvPr id="6" name="Right Arrow 5"/>
          <p:cNvSpPr/>
          <p:nvPr/>
        </p:nvSpPr>
        <p:spPr bwMode="auto">
          <a:xfrm rot="5400000">
            <a:off x="3792703" y="1587104"/>
            <a:ext cx="1135858" cy="186864"/>
          </a:xfrm>
          <a:prstGeom prst="right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dirty="0" smtClean="0">
              <a:ln>
                <a:noFill/>
              </a:ln>
              <a:solidFill>
                <a:schemeClr val="hlink"/>
              </a:solidFill>
              <a:effectLst/>
              <a:latin typeface="Arial" charset="0"/>
            </a:endParaRPr>
          </a:p>
        </p:txBody>
      </p:sp>
      <p:pic>
        <p:nvPicPr>
          <p:cNvPr id="194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3615" y="2362199"/>
            <a:ext cx="287655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3047999"/>
            <a:ext cx="4848586" cy="324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ight Arrow 8"/>
          <p:cNvSpPr/>
          <p:nvPr/>
        </p:nvSpPr>
        <p:spPr bwMode="auto">
          <a:xfrm rot="5400000">
            <a:off x="4859503" y="1587104"/>
            <a:ext cx="1135858" cy="186864"/>
          </a:xfrm>
          <a:prstGeom prst="right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dirty="0" smtClean="0">
              <a:ln>
                <a:noFill/>
              </a:ln>
              <a:solidFill>
                <a:schemeClr val="hlink"/>
              </a:solidFill>
              <a:effectLst/>
              <a:latin typeface="Arial" charset="0"/>
            </a:endParaRPr>
          </a:p>
        </p:txBody>
      </p:sp>
      <p:sp>
        <p:nvSpPr>
          <p:cNvPr id="4" name="Slide Number Placeholder 3"/>
          <p:cNvSpPr>
            <a:spLocks noGrp="1"/>
          </p:cNvSpPr>
          <p:nvPr>
            <p:ph type="sldNum" sz="quarter" idx="10"/>
          </p:nvPr>
        </p:nvSpPr>
        <p:spPr/>
        <p:txBody>
          <a:bodyPr/>
          <a:lstStyle/>
          <a:p>
            <a:fld id="{471D315E-952C-49FA-BFE5-E1E9BF0368E2}" type="slidenum">
              <a:rPr lang="en-US" smtClean="0"/>
              <a:t>62</a:t>
            </a:fld>
            <a:endParaRPr lang="en-US" dirty="0"/>
          </a:p>
        </p:txBody>
      </p:sp>
    </p:spTree>
    <p:extLst>
      <p:ext uri="{BB962C8B-B14F-4D97-AF65-F5344CB8AC3E}">
        <p14:creationId xmlns:p14="http://schemas.microsoft.com/office/powerpoint/2010/main" val="1430797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9460"/>
                                        </p:tgtEl>
                                        <p:attrNameLst>
                                          <p:attrName>style.visibility</p:attrName>
                                        </p:attrNameLst>
                                      </p:cBhvr>
                                      <p:to>
                                        <p:strVal val="visible"/>
                                      </p:to>
                                    </p:set>
                                    <p:anim calcmode="lin" valueType="num">
                                      <p:cBhvr additive="base">
                                        <p:cTn id="11" dur="500" fill="hold"/>
                                        <p:tgtEl>
                                          <p:spTgt spid="19460"/>
                                        </p:tgtEl>
                                        <p:attrNameLst>
                                          <p:attrName>ppt_x</p:attrName>
                                        </p:attrNameLst>
                                      </p:cBhvr>
                                      <p:tavLst>
                                        <p:tav tm="0">
                                          <p:val>
                                            <p:strVal val="#ppt_x"/>
                                          </p:val>
                                        </p:tav>
                                        <p:tav tm="100000">
                                          <p:val>
                                            <p:strVal val="#ppt_x"/>
                                          </p:val>
                                        </p:tav>
                                      </p:tavLst>
                                    </p:anim>
                                    <p:anim calcmode="lin" valueType="num">
                                      <p:cBhvr additive="base">
                                        <p:cTn id="12" dur="500" fill="hold"/>
                                        <p:tgtEl>
                                          <p:spTgt spid="19460"/>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0-#ppt_h/2"/>
                                          </p:val>
                                        </p:tav>
                                        <p:tav tm="100000">
                                          <p:val>
                                            <p:strVal val="#ppt_y"/>
                                          </p:val>
                                        </p:tav>
                                      </p:tavLst>
                                    </p:anim>
                                  </p:childTnLst>
                                </p:cTn>
                              </p:par>
                              <p:par>
                                <p:cTn id="19" presetID="2" presetClass="entr" presetSubtype="1" fill="hold" nodeType="withEffect">
                                  <p:stCondLst>
                                    <p:cond delay="0"/>
                                  </p:stCondLst>
                                  <p:childTnLst>
                                    <p:set>
                                      <p:cBhvr>
                                        <p:cTn id="20" dur="1" fill="hold">
                                          <p:stCondLst>
                                            <p:cond delay="0"/>
                                          </p:stCondLst>
                                        </p:cTn>
                                        <p:tgtEl>
                                          <p:spTgt spid="19458"/>
                                        </p:tgtEl>
                                        <p:attrNameLst>
                                          <p:attrName>style.visibility</p:attrName>
                                        </p:attrNameLst>
                                      </p:cBhvr>
                                      <p:to>
                                        <p:strVal val="visible"/>
                                      </p:to>
                                    </p:set>
                                    <p:anim calcmode="lin" valueType="num">
                                      <p:cBhvr additive="base">
                                        <p:cTn id="21" dur="500" fill="hold"/>
                                        <p:tgtEl>
                                          <p:spTgt spid="19458"/>
                                        </p:tgtEl>
                                        <p:attrNameLst>
                                          <p:attrName>ppt_x</p:attrName>
                                        </p:attrNameLst>
                                      </p:cBhvr>
                                      <p:tavLst>
                                        <p:tav tm="0">
                                          <p:val>
                                            <p:strVal val="#ppt_x"/>
                                          </p:val>
                                        </p:tav>
                                        <p:tav tm="100000">
                                          <p:val>
                                            <p:strVal val="#ppt_x"/>
                                          </p:val>
                                        </p:tav>
                                      </p:tavLst>
                                    </p:anim>
                                    <p:anim calcmode="lin" valueType="num">
                                      <p:cBhvr additive="base">
                                        <p:cTn id="22" dur="500" fill="hold"/>
                                        <p:tgtEl>
                                          <p:spTgt spid="1945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Roles – How to…</a:t>
            </a:r>
            <a:r>
              <a:rPr lang="en-US" sz="3200" dirty="0" smtClean="0"/>
              <a:t/>
            </a:r>
            <a:br>
              <a:rPr lang="en-US" sz="3200" dirty="0" smtClean="0"/>
            </a:br>
            <a:r>
              <a:rPr lang="en-US" sz="3200" dirty="0"/>
              <a:t>	</a:t>
            </a:r>
            <a:r>
              <a:rPr lang="en-US" sz="3200" dirty="0" smtClean="0"/>
              <a:t>Edit Object Visibility for a Role</a:t>
            </a:r>
            <a:endParaRPr lang="en-US" sz="3200" dirty="0"/>
          </a:p>
        </p:txBody>
      </p:sp>
      <p:sp>
        <p:nvSpPr>
          <p:cNvPr id="3" name="Content Placeholder 2"/>
          <p:cNvSpPr>
            <a:spLocks noGrp="1"/>
          </p:cNvSpPr>
          <p:nvPr>
            <p:ph idx="1"/>
          </p:nvPr>
        </p:nvSpPr>
        <p:spPr>
          <a:xfrm>
            <a:off x="182563" y="1143000"/>
            <a:ext cx="1965324" cy="5211764"/>
          </a:xfrm>
        </p:spPr>
        <p:txBody>
          <a:bodyPr>
            <a:normAutofit fontScale="92500" lnSpcReduction="10000"/>
          </a:bodyPr>
          <a:lstStyle/>
          <a:p>
            <a:r>
              <a:rPr lang="en-US" sz="1400" b="1" dirty="0" smtClean="0"/>
              <a:t>For customers who want to define that  custom role</a:t>
            </a:r>
          </a:p>
          <a:p>
            <a:pPr lvl="1"/>
            <a:r>
              <a:rPr lang="en-US" sz="1400" b="1" dirty="0" smtClean="0"/>
              <a:t>Example: I do not want this role to see the SAP ID on a form</a:t>
            </a:r>
          </a:p>
          <a:p>
            <a:r>
              <a:rPr lang="en-US" sz="1400" dirty="0" smtClean="0"/>
              <a:t>Navigate </a:t>
            </a:r>
            <a:r>
              <a:rPr lang="en-US" sz="1400" dirty="0"/>
              <a:t>–</a:t>
            </a:r>
          </a:p>
          <a:p>
            <a:pPr lvl="1"/>
            <a:r>
              <a:rPr lang="en-US" sz="1400" dirty="0"/>
              <a:t>Administration</a:t>
            </a:r>
          </a:p>
          <a:p>
            <a:pPr lvl="1"/>
            <a:r>
              <a:rPr lang="en-US" sz="1400" dirty="0" smtClean="0"/>
              <a:t>Roles</a:t>
            </a:r>
          </a:p>
          <a:p>
            <a:pPr lvl="1"/>
            <a:r>
              <a:rPr lang="en-US" sz="1400" dirty="0" smtClean="0"/>
              <a:t>Custom Data Observer</a:t>
            </a:r>
          </a:p>
          <a:p>
            <a:pPr lvl="1"/>
            <a:r>
              <a:rPr lang="en-US" sz="1400" dirty="0" smtClean="0"/>
              <a:t>Business Objects</a:t>
            </a:r>
          </a:p>
          <a:p>
            <a:pPr lvl="1"/>
            <a:r>
              <a:rPr lang="en-US" sz="1400" dirty="0" smtClean="0"/>
              <a:t>Supplier</a:t>
            </a:r>
          </a:p>
          <a:p>
            <a:pPr lvl="1"/>
            <a:r>
              <a:rPr lang="en-US" sz="1400" dirty="0" smtClean="0"/>
              <a:t>Forms</a:t>
            </a:r>
          </a:p>
          <a:p>
            <a:pPr lvl="1"/>
            <a:r>
              <a:rPr lang="en-US" sz="1400" dirty="0" smtClean="0"/>
              <a:t>SupplierForm</a:t>
            </a:r>
          </a:p>
          <a:p>
            <a:pPr lvl="1"/>
            <a:r>
              <a:rPr lang="en-US" sz="1400" dirty="0" smtClean="0"/>
              <a:t>External Identifiers</a:t>
            </a:r>
          </a:p>
          <a:p>
            <a:pPr lvl="1"/>
            <a:r>
              <a:rPr lang="en-US" sz="1400" dirty="0" smtClean="0"/>
              <a:t>SAP ID</a:t>
            </a:r>
          </a:p>
          <a:p>
            <a:r>
              <a:rPr lang="en-US" sz="1400" dirty="0" smtClean="0"/>
              <a:t>Uncheck “Allowed”</a:t>
            </a:r>
          </a:p>
          <a:p>
            <a:r>
              <a:rPr lang="en-US" sz="1400" dirty="0" smtClean="0"/>
              <a:t>Apply</a:t>
            </a:r>
          </a:p>
          <a:p>
            <a:r>
              <a:rPr lang="en-US" sz="1400" b="1" dirty="0" smtClean="0"/>
              <a:t>FYI – This prevents a user from seeing this field on the form – take it one step further with the next slide</a:t>
            </a:r>
            <a:endParaRPr lang="en-US" sz="1400" dirty="0" smtClean="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0265" y="1135858"/>
            <a:ext cx="6995160" cy="5099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ight Arrow 8"/>
          <p:cNvSpPr/>
          <p:nvPr/>
        </p:nvSpPr>
        <p:spPr bwMode="auto">
          <a:xfrm rot="10800000">
            <a:off x="3352800" y="4638675"/>
            <a:ext cx="1135858" cy="186864"/>
          </a:xfrm>
          <a:prstGeom prst="right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dirty="0" smtClean="0">
              <a:ln>
                <a:noFill/>
              </a:ln>
              <a:solidFill>
                <a:schemeClr val="hlink"/>
              </a:solidFill>
              <a:effectLst/>
              <a:latin typeface="Arial" charset="0"/>
            </a:endParaRPr>
          </a:p>
        </p:txBody>
      </p:sp>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1745" y="1600200"/>
            <a:ext cx="6172200" cy="4486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0"/>
          </p:nvPr>
        </p:nvSpPr>
        <p:spPr/>
        <p:txBody>
          <a:bodyPr/>
          <a:lstStyle/>
          <a:p>
            <a:fld id="{471D315E-952C-49FA-BFE5-E1E9BF0368E2}" type="slidenum">
              <a:rPr lang="en-US" smtClean="0"/>
              <a:t>63</a:t>
            </a:fld>
            <a:endParaRPr lang="en-US" dirty="0"/>
          </a:p>
        </p:txBody>
      </p:sp>
    </p:spTree>
    <p:extLst>
      <p:ext uri="{BB962C8B-B14F-4D97-AF65-F5344CB8AC3E}">
        <p14:creationId xmlns:p14="http://schemas.microsoft.com/office/powerpoint/2010/main" val="3057405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483"/>
                                        </p:tgtEl>
                                        <p:attrNameLst>
                                          <p:attrName>style.visibility</p:attrName>
                                        </p:attrNameLst>
                                      </p:cBhvr>
                                      <p:to>
                                        <p:strVal val="visible"/>
                                      </p:to>
                                    </p:set>
                                    <p:anim calcmode="lin" valueType="num">
                                      <p:cBhvr>
                                        <p:cTn id="7" dur="500" fill="hold"/>
                                        <p:tgtEl>
                                          <p:spTgt spid="20483"/>
                                        </p:tgtEl>
                                        <p:attrNameLst>
                                          <p:attrName>ppt_w</p:attrName>
                                        </p:attrNameLst>
                                      </p:cBhvr>
                                      <p:tavLst>
                                        <p:tav tm="0">
                                          <p:val>
                                            <p:fltVal val="0"/>
                                          </p:val>
                                        </p:tav>
                                        <p:tav tm="100000">
                                          <p:val>
                                            <p:strVal val="#ppt_w"/>
                                          </p:val>
                                        </p:tav>
                                      </p:tavLst>
                                    </p:anim>
                                    <p:anim calcmode="lin" valueType="num">
                                      <p:cBhvr>
                                        <p:cTn id="8" dur="500" fill="hold"/>
                                        <p:tgtEl>
                                          <p:spTgt spid="20483"/>
                                        </p:tgtEl>
                                        <p:attrNameLst>
                                          <p:attrName>ppt_h</p:attrName>
                                        </p:attrNameLst>
                                      </p:cBhvr>
                                      <p:tavLst>
                                        <p:tav tm="0">
                                          <p:val>
                                            <p:fltVal val="0"/>
                                          </p:val>
                                        </p:tav>
                                        <p:tav tm="100000">
                                          <p:val>
                                            <p:strVal val="#ppt_h"/>
                                          </p:val>
                                        </p:tav>
                                      </p:tavLst>
                                    </p:anim>
                                    <p:animEffect transition="in" filter="fade">
                                      <p:cBhvr>
                                        <p:cTn id="9" dur="500"/>
                                        <p:tgtEl>
                                          <p:spTgt spid="20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8840" y="1143000"/>
            <a:ext cx="6995160" cy="509637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sz="3200" dirty="0"/>
              <a:t>Roles – How to…</a:t>
            </a:r>
            <a:r>
              <a:rPr lang="en-US" sz="3200" dirty="0" smtClean="0"/>
              <a:t/>
            </a:r>
            <a:br>
              <a:rPr lang="en-US" sz="3200" dirty="0" smtClean="0"/>
            </a:br>
            <a:r>
              <a:rPr lang="en-US" sz="3200" dirty="0"/>
              <a:t>	</a:t>
            </a:r>
            <a:r>
              <a:rPr lang="en-US" sz="3200" dirty="0" smtClean="0"/>
              <a:t>Edit Object Visibility for a Role</a:t>
            </a:r>
            <a:endParaRPr lang="en-US" sz="3200" dirty="0"/>
          </a:p>
        </p:txBody>
      </p:sp>
      <p:sp>
        <p:nvSpPr>
          <p:cNvPr id="3" name="Content Placeholder 2"/>
          <p:cNvSpPr>
            <a:spLocks noGrp="1"/>
          </p:cNvSpPr>
          <p:nvPr>
            <p:ph idx="1"/>
          </p:nvPr>
        </p:nvSpPr>
        <p:spPr>
          <a:xfrm>
            <a:off x="182563" y="1143000"/>
            <a:ext cx="1965324" cy="5211764"/>
          </a:xfrm>
        </p:spPr>
        <p:txBody>
          <a:bodyPr>
            <a:normAutofit fontScale="77500" lnSpcReduction="20000"/>
          </a:bodyPr>
          <a:lstStyle/>
          <a:p>
            <a:r>
              <a:rPr lang="en-US" sz="1400" b="1" dirty="0" smtClean="0"/>
              <a:t>For customers who want to define that  custom role</a:t>
            </a:r>
          </a:p>
          <a:p>
            <a:pPr lvl="1"/>
            <a:r>
              <a:rPr lang="en-US" sz="1400" b="1" dirty="0" smtClean="0"/>
              <a:t>Example: I do not want this role to see the SAP ID anywhere (columns, report)</a:t>
            </a:r>
          </a:p>
          <a:p>
            <a:r>
              <a:rPr lang="en-US" sz="1400" dirty="0" smtClean="0"/>
              <a:t>Navigate </a:t>
            </a:r>
            <a:r>
              <a:rPr lang="en-US" sz="1400" dirty="0"/>
              <a:t>–</a:t>
            </a:r>
          </a:p>
          <a:p>
            <a:pPr lvl="1"/>
            <a:r>
              <a:rPr lang="en-US" sz="1400" dirty="0"/>
              <a:t>Administration</a:t>
            </a:r>
          </a:p>
          <a:p>
            <a:pPr lvl="1"/>
            <a:r>
              <a:rPr lang="en-US" sz="1400" dirty="0" smtClean="0"/>
              <a:t>Roles</a:t>
            </a:r>
          </a:p>
          <a:p>
            <a:pPr lvl="1"/>
            <a:r>
              <a:rPr lang="en-US" sz="1400" dirty="0" smtClean="0"/>
              <a:t>Custom Data Observer</a:t>
            </a:r>
          </a:p>
          <a:p>
            <a:pPr lvl="1"/>
            <a:r>
              <a:rPr lang="en-US" sz="1400" dirty="0" smtClean="0"/>
              <a:t>Business Objects</a:t>
            </a:r>
          </a:p>
          <a:p>
            <a:pPr lvl="1"/>
            <a:r>
              <a:rPr lang="en-US" sz="1400" dirty="0" smtClean="0"/>
              <a:t>Supplier</a:t>
            </a:r>
          </a:p>
          <a:p>
            <a:pPr lvl="1"/>
            <a:r>
              <a:rPr lang="en-US" sz="1400" dirty="0" smtClean="0"/>
              <a:t>Attributes</a:t>
            </a:r>
          </a:p>
          <a:p>
            <a:pPr lvl="1"/>
            <a:r>
              <a:rPr lang="en-US" sz="1400" dirty="0" smtClean="0"/>
              <a:t>SAP ID</a:t>
            </a:r>
          </a:p>
          <a:p>
            <a:r>
              <a:rPr lang="en-US" sz="1400" dirty="0" smtClean="0"/>
              <a:t>Uncheck &amp; Save</a:t>
            </a:r>
          </a:p>
          <a:p>
            <a:pPr lvl="1"/>
            <a:r>
              <a:rPr lang="en-US" sz="1400" dirty="0" smtClean="0"/>
              <a:t>View </a:t>
            </a:r>
          </a:p>
          <a:p>
            <a:pPr lvl="2"/>
            <a:r>
              <a:rPr lang="en-US" sz="1400" dirty="0" smtClean="0"/>
              <a:t>makes it viewable</a:t>
            </a:r>
          </a:p>
          <a:p>
            <a:pPr lvl="1"/>
            <a:r>
              <a:rPr lang="en-US" sz="1400" dirty="0" smtClean="0"/>
              <a:t>Edit </a:t>
            </a:r>
          </a:p>
          <a:p>
            <a:pPr lvl="2"/>
            <a:r>
              <a:rPr lang="en-US" sz="1400" dirty="0" smtClean="0"/>
              <a:t>makes it editable</a:t>
            </a:r>
          </a:p>
          <a:p>
            <a:pPr lvl="1"/>
            <a:r>
              <a:rPr lang="en-US" sz="1400" dirty="0" smtClean="0"/>
              <a:t>Edit All </a:t>
            </a:r>
          </a:p>
          <a:p>
            <a:pPr lvl="2"/>
            <a:r>
              <a:rPr lang="en-US" sz="1400" dirty="0" smtClean="0"/>
              <a:t>can be mass updated in UI</a:t>
            </a:r>
          </a:p>
          <a:p>
            <a:pPr lvl="1"/>
            <a:r>
              <a:rPr lang="en-US" sz="1400" dirty="0" smtClean="0"/>
              <a:t>Search</a:t>
            </a:r>
          </a:p>
          <a:p>
            <a:pPr lvl="2"/>
            <a:r>
              <a:rPr lang="en-US" sz="1400" dirty="0" smtClean="0"/>
              <a:t>can search for it</a:t>
            </a:r>
          </a:p>
          <a:p>
            <a:pPr lvl="1"/>
            <a:r>
              <a:rPr lang="en-US" sz="1400" dirty="0" smtClean="0"/>
              <a:t>Sort </a:t>
            </a:r>
          </a:p>
          <a:p>
            <a:pPr lvl="2"/>
            <a:r>
              <a:rPr lang="en-US" sz="1400" dirty="0" smtClean="0"/>
              <a:t>can sort it in tables</a:t>
            </a:r>
            <a:endParaRPr lang="en-US" sz="1400" dirty="0"/>
          </a:p>
          <a:p>
            <a:r>
              <a:rPr lang="en-US" sz="1400" b="1" dirty="0" smtClean="0"/>
              <a:t>FYI – This prevents a user from seeing this field ANYWHERE ELSE in the system – cannot select the attribute for columns, no advanced search</a:t>
            </a:r>
          </a:p>
          <a:p>
            <a:endParaRPr lang="en-US" sz="1400" dirty="0" smtClean="0"/>
          </a:p>
        </p:txBody>
      </p:sp>
      <p:sp>
        <p:nvSpPr>
          <p:cNvPr id="9" name="Right Arrow 8"/>
          <p:cNvSpPr/>
          <p:nvPr/>
        </p:nvSpPr>
        <p:spPr bwMode="auto">
          <a:xfrm rot="10800000">
            <a:off x="5334000" y="3492979"/>
            <a:ext cx="1135858" cy="186864"/>
          </a:xfrm>
          <a:prstGeom prst="right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dirty="0" smtClean="0">
              <a:ln>
                <a:noFill/>
              </a:ln>
              <a:solidFill>
                <a:schemeClr val="hlink"/>
              </a:solidFill>
              <a:effectLst/>
              <a:latin typeface="Arial" charset="0"/>
            </a:endParaRPr>
          </a:p>
        </p:txBody>
      </p:sp>
      <p:sp>
        <p:nvSpPr>
          <p:cNvPr id="7" name="Right Arrow 6"/>
          <p:cNvSpPr/>
          <p:nvPr/>
        </p:nvSpPr>
        <p:spPr bwMode="auto">
          <a:xfrm rot="10800000">
            <a:off x="5334000" y="3648572"/>
            <a:ext cx="1135858" cy="186864"/>
          </a:xfrm>
          <a:prstGeom prst="right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dirty="0" smtClean="0">
              <a:ln>
                <a:noFill/>
              </a:ln>
              <a:solidFill>
                <a:schemeClr val="hlink"/>
              </a:solidFill>
              <a:effectLst/>
              <a:latin typeface="Arial" charset="0"/>
            </a:endParaRPr>
          </a:p>
        </p:txBody>
      </p:sp>
      <p:sp>
        <p:nvSpPr>
          <p:cNvPr id="8" name="Right Arrow 7"/>
          <p:cNvSpPr/>
          <p:nvPr/>
        </p:nvSpPr>
        <p:spPr bwMode="auto">
          <a:xfrm rot="10800000">
            <a:off x="5334000" y="3810001"/>
            <a:ext cx="1135858" cy="186864"/>
          </a:xfrm>
          <a:prstGeom prst="right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dirty="0" smtClean="0">
              <a:ln>
                <a:noFill/>
              </a:ln>
              <a:solidFill>
                <a:schemeClr val="hlink"/>
              </a:solidFill>
              <a:effectLst/>
              <a:latin typeface="Arial" charset="0"/>
            </a:endParaRPr>
          </a:p>
        </p:txBody>
      </p:sp>
      <p:sp>
        <p:nvSpPr>
          <p:cNvPr id="10" name="Right Arrow 9"/>
          <p:cNvSpPr/>
          <p:nvPr/>
        </p:nvSpPr>
        <p:spPr bwMode="auto">
          <a:xfrm rot="10800000">
            <a:off x="7696200" y="3492979"/>
            <a:ext cx="1135858" cy="186864"/>
          </a:xfrm>
          <a:prstGeom prst="right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dirty="0" smtClean="0">
              <a:ln>
                <a:noFill/>
              </a:ln>
              <a:solidFill>
                <a:schemeClr val="hlink"/>
              </a:solidFill>
              <a:effectLst/>
              <a:latin typeface="Arial" charset="0"/>
            </a:endParaRPr>
          </a:p>
        </p:txBody>
      </p:sp>
      <p:sp>
        <p:nvSpPr>
          <p:cNvPr id="11" name="Right Arrow 10"/>
          <p:cNvSpPr/>
          <p:nvPr/>
        </p:nvSpPr>
        <p:spPr bwMode="auto">
          <a:xfrm rot="10800000">
            <a:off x="7696200" y="3648571"/>
            <a:ext cx="1135858" cy="186864"/>
          </a:xfrm>
          <a:prstGeom prst="right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dirty="0" smtClean="0">
              <a:ln>
                <a:noFill/>
              </a:ln>
              <a:solidFill>
                <a:schemeClr val="hlink"/>
              </a:solidFill>
              <a:effectLst/>
              <a:latin typeface="Arial" charset="0"/>
            </a:endParaRPr>
          </a:p>
        </p:txBody>
      </p:sp>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1451" y="1262311"/>
            <a:ext cx="6709938" cy="485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ight Arrow 11"/>
          <p:cNvSpPr/>
          <p:nvPr/>
        </p:nvSpPr>
        <p:spPr bwMode="auto">
          <a:xfrm rot="10800000">
            <a:off x="6781800" y="4667250"/>
            <a:ext cx="1135858" cy="381000"/>
          </a:xfrm>
          <a:prstGeom prst="right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dirty="0" smtClean="0">
              <a:ln>
                <a:noFill/>
              </a:ln>
              <a:solidFill>
                <a:schemeClr val="hlink"/>
              </a:solidFill>
              <a:effectLst/>
              <a:latin typeface="Arial" charset="0"/>
            </a:endParaRPr>
          </a:p>
        </p:txBody>
      </p:sp>
      <p:pic>
        <p:nvPicPr>
          <p:cNvPr id="2150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9179" y="1722454"/>
            <a:ext cx="5969641" cy="433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ight Arrow 12"/>
          <p:cNvSpPr/>
          <p:nvPr/>
        </p:nvSpPr>
        <p:spPr bwMode="auto">
          <a:xfrm rot="10800000">
            <a:off x="6441283" y="3702528"/>
            <a:ext cx="1135858" cy="186864"/>
          </a:xfrm>
          <a:prstGeom prst="right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dirty="0" smtClean="0">
              <a:ln>
                <a:noFill/>
              </a:ln>
              <a:solidFill>
                <a:schemeClr val="hlink"/>
              </a:solidFill>
              <a:effectLst/>
              <a:latin typeface="Arial" charset="0"/>
            </a:endParaRPr>
          </a:p>
        </p:txBody>
      </p:sp>
      <p:pic>
        <p:nvPicPr>
          <p:cNvPr id="2150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4277" y="1979946"/>
            <a:ext cx="5559852" cy="4033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0"/>
          </p:nvPr>
        </p:nvSpPr>
        <p:spPr/>
        <p:txBody>
          <a:bodyPr/>
          <a:lstStyle/>
          <a:p>
            <a:fld id="{471D315E-952C-49FA-BFE5-E1E9BF0368E2}" type="slidenum">
              <a:rPr lang="en-US" smtClean="0"/>
              <a:t>64</a:t>
            </a:fld>
            <a:endParaRPr lang="en-US" dirty="0"/>
          </a:p>
        </p:txBody>
      </p:sp>
    </p:spTree>
    <p:extLst>
      <p:ext uri="{BB962C8B-B14F-4D97-AF65-F5344CB8AC3E}">
        <p14:creationId xmlns:p14="http://schemas.microsoft.com/office/powerpoint/2010/main" val="9007551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nodeType="withEffect">
                                  <p:stCondLst>
                                    <p:cond delay="0"/>
                                  </p:stCondLst>
                                  <p:childTnLst>
                                    <p:set>
                                      <p:cBhvr>
                                        <p:cTn id="11" dur="1" fill="hold">
                                          <p:stCondLst>
                                            <p:cond delay="0"/>
                                          </p:stCondLst>
                                        </p:cTn>
                                        <p:tgtEl>
                                          <p:spTgt spid="21507"/>
                                        </p:tgtEl>
                                        <p:attrNameLst>
                                          <p:attrName>style.visibility</p:attrName>
                                        </p:attrNameLst>
                                      </p:cBhvr>
                                      <p:to>
                                        <p:strVal val="visible"/>
                                      </p:to>
                                    </p:set>
                                    <p:anim calcmode="lin" valueType="num">
                                      <p:cBhvr>
                                        <p:cTn id="12" dur="500" fill="hold"/>
                                        <p:tgtEl>
                                          <p:spTgt spid="21507"/>
                                        </p:tgtEl>
                                        <p:attrNameLst>
                                          <p:attrName>ppt_w</p:attrName>
                                        </p:attrNameLst>
                                      </p:cBhvr>
                                      <p:tavLst>
                                        <p:tav tm="0">
                                          <p:val>
                                            <p:fltVal val="0"/>
                                          </p:val>
                                        </p:tav>
                                        <p:tav tm="100000">
                                          <p:val>
                                            <p:strVal val="#ppt_w"/>
                                          </p:val>
                                        </p:tav>
                                      </p:tavLst>
                                    </p:anim>
                                    <p:anim calcmode="lin" valueType="num">
                                      <p:cBhvr>
                                        <p:cTn id="13" dur="500" fill="hold"/>
                                        <p:tgtEl>
                                          <p:spTgt spid="21507"/>
                                        </p:tgtEl>
                                        <p:attrNameLst>
                                          <p:attrName>ppt_h</p:attrName>
                                        </p:attrNameLst>
                                      </p:cBhvr>
                                      <p:tavLst>
                                        <p:tav tm="0">
                                          <p:val>
                                            <p:fltVal val="0"/>
                                          </p:val>
                                        </p:tav>
                                        <p:tav tm="100000">
                                          <p:val>
                                            <p:strVal val="#ppt_h"/>
                                          </p:val>
                                        </p:tav>
                                      </p:tavLst>
                                    </p:anim>
                                    <p:animEffect transition="in" filter="fade">
                                      <p:cBhvr>
                                        <p:cTn id="14" dur="500"/>
                                        <p:tgtEl>
                                          <p:spTgt spid="21507"/>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1508"/>
                                        </p:tgtEl>
                                        <p:attrNameLst>
                                          <p:attrName>style.visibility</p:attrName>
                                        </p:attrNameLst>
                                      </p:cBhvr>
                                      <p:to>
                                        <p:strVal val="visible"/>
                                      </p:to>
                                    </p:set>
                                    <p:anim calcmode="lin" valueType="num">
                                      <p:cBhvr>
                                        <p:cTn id="19" dur="500" fill="hold"/>
                                        <p:tgtEl>
                                          <p:spTgt spid="21508"/>
                                        </p:tgtEl>
                                        <p:attrNameLst>
                                          <p:attrName>ppt_w</p:attrName>
                                        </p:attrNameLst>
                                      </p:cBhvr>
                                      <p:tavLst>
                                        <p:tav tm="0">
                                          <p:val>
                                            <p:fltVal val="0"/>
                                          </p:val>
                                        </p:tav>
                                        <p:tav tm="100000">
                                          <p:val>
                                            <p:strVal val="#ppt_w"/>
                                          </p:val>
                                        </p:tav>
                                      </p:tavLst>
                                    </p:anim>
                                    <p:anim calcmode="lin" valueType="num">
                                      <p:cBhvr>
                                        <p:cTn id="20" dur="500" fill="hold"/>
                                        <p:tgtEl>
                                          <p:spTgt spid="21508"/>
                                        </p:tgtEl>
                                        <p:attrNameLst>
                                          <p:attrName>ppt_h</p:attrName>
                                        </p:attrNameLst>
                                      </p:cBhvr>
                                      <p:tavLst>
                                        <p:tav tm="0">
                                          <p:val>
                                            <p:fltVal val="0"/>
                                          </p:val>
                                        </p:tav>
                                        <p:tav tm="100000">
                                          <p:val>
                                            <p:strVal val="#ppt_h"/>
                                          </p:val>
                                        </p:tav>
                                      </p:tavLst>
                                    </p:anim>
                                    <p:animEffect transition="in" filter="fade">
                                      <p:cBhvr>
                                        <p:cTn id="21" dur="500"/>
                                        <p:tgtEl>
                                          <p:spTgt spid="21508"/>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fltVal val="0"/>
                                          </p:val>
                                        </p:tav>
                                        <p:tav tm="100000">
                                          <p:val>
                                            <p:strVal val="#ppt_w"/>
                                          </p:val>
                                        </p:tav>
                                      </p:tavLst>
                                    </p:anim>
                                    <p:anim calcmode="lin" valueType="num">
                                      <p:cBhvr>
                                        <p:cTn id="25" dur="500" fill="hold"/>
                                        <p:tgtEl>
                                          <p:spTgt spid="13"/>
                                        </p:tgtEl>
                                        <p:attrNameLst>
                                          <p:attrName>ppt_h</p:attrName>
                                        </p:attrNameLst>
                                      </p:cBhvr>
                                      <p:tavLst>
                                        <p:tav tm="0">
                                          <p:val>
                                            <p:fltVal val="0"/>
                                          </p:val>
                                        </p:tav>
                                        <p:tav tm="100000">
                                          <p:val>
                                            <p:strVal val="#ppt_h"/>
                                          </p:val>
                                        </p:tav>
                                      </p:tavLst>
                                    </p:anim>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21509"/>
                                        </p:tgtEl>
                                        <p:attrNameLst>
                                          <p:attrName>style.visibility</p:attrName>
                                        </p:attrNameLst>
                                      </p:cBhvr>
                                      <p:to>
                                        <p:strVal val="visible"/>
                                      </p:to>
                                    </p:set>
                                    <p:anim calcmode="lin" valueType="num">
                                      <p:cBhvr>
                                        <p:cTn id="31" dur="500" fill="hold"/>
                                        <p:tgtEl>
                                          <p:spTgt spid="21509"/>
                                        </p:tgtEl>
                                        <p:attrNameLst>
                                          <p:attrName>ppt_w</p:attrName>
                                        </p:attrNameLst>
                                      </p:cBhvr>
                                      <p:tavLst>
                                        <p:tav tm="0">
                                          <p:val>
                                            <p:fltVal val="0"/>
                                          </p:val>
                                        </p:tav>
                                        <p:tav tm="100000">
                                          <p:val>
                                            <p:strVal val="#ppt_w"/>
                                          </p:val>
                                        </p:tav>
                                      </p:tavLst>
                                    </p:anim>
                                    <p:anim calcmode="lin" valueType="num">
                                      <p:cBhvr>
                                        <p:cTn id="32" dur="500" fill="hold"/>
                                        <p:tgtEl>
                                          <p:spTgt spid="21509"/>
                                        </p:tgtEl>
                                        <p:attrNameLst>
                                          <p:attrName>ppt_h</p:attrName>
                                        </p:attrNameLst>
                                      </p:cBhvr>
                                      <p:tavLst>
                                        <p:tav tm="0">
                                          <p:val>
                                            <p:fltVal val="0"/>
                                          </p:val>
                                        </p:tav>
                                        <p:tav tm="100000">
                                          <p:val>
                                            <p:strVal val="#ppt_h"/>
                                          </p:val>
                                        </p:tav>
                                      </p:tavLst>
                                    </p:anim>
                                    <p:animEffect transition="in" filter="fade">
                                      <p:cBhvr>
                                        <p:cTn id="33" dur="500"/>
                                        <p:tgtEl>
                                          <p:spTgt spid="21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Workflow for Mastering</a:t>
            </a:r>
            <a:endParaRPr lang="en-US" dirty="0"/>
          </a:p>
        </p:txBody>
      </p:sp>
      <p:sp>
        <p:nvSpPr>
          <p:cNvPr id="5" name="Text Placeholder 4"/>
          <p:cNvSpPr>
            <a:spLocks noGrp="1"/>
          </p:cNvSpPr>
          <p:nvPr>
            <p:ph type="body" idx="1"/>
          </p:nvPr>
        </p:nvSpPr>
        <p:spPr/>
        <p:txBody>
          <a:bodyPr/>
          <a:lstStyle/>
          <a:p>
            <a:r>
              <a:rPr lang="en-US" dirty="0" smtClean="0"/>
              <a:t>How to…</a:t>
            </a:r>
            <a:endParaRPr lang="en-US" dirty="0"/>
          </a:p>
        </p:txBody>
      </p:sp>
      <p:sp>
        <p:nvSpPr>
          <p:cNvPr id="2" name="Slide Number Placeholder 1"/>
          <p:cNvSpPr>
            <a:spLocks noGrp="1"/>
          </p:cNvSpPr>
          <p:nvPr>
            <p:ph type="sldNum" sz="quarter" idx="10"/>
          </p:nvPr>
        </p:nvSpPr>
        <p:spPr/>
        <p:txBody>
          <a:bodyPr/>
          <a:lstStyle/>
          <a:p>
            <a:fld id="{471D315E-952C-49FA-BFE5-E1E9BF0368E2}" type="slidenum">
              <a:rPr lang="en-US" smtClean="0"/>
              <a:t>65</a:t>
            </a:fld>
            <a:endParaRPr lang="en-US" dirty="0"/>
          </a:p>
        </p:txBody>
      </p:sp>
    </p:spTree>
    <p:extLst>
      <p:ext uri="{BB962C8B-B14F-4D97-AF65-F5344CB8AC3E}">
        <p14:creationId xmlns:p14="http://schemas.microsoft.com/office/powerpoint/2010/main" val="751403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8840" y="1142999"/>
            <a:ext cx="6995160" cy="460691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841" y="1142999"/>
            <a:ext cx="6995160" cy="46327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sz="3200" dirty="0" smtClean="0"/>
              <a:t>Workflow – How to…</a:t>
            </a:r>
            <a:br>
              <a:rPr lang="en-US" sz="3200" dirty="0" smtClean="0"/>
            </a:br>
            <a:r>
              <a:rPr lang="en-US" sz="3200" dirty="0"/>
              <a:t>	</a:t>
            </a:r>
            <a:r>
              <a:rPr lang="en-US" sz="3200" dirty="0" smtClean="0"/>
              <a:t>Enable a VSM Workflow</a:t>
            </a:r>
            <a:endParaRPr lang="en-US" sz="3200" dirty="0"/>
          </a:p>
        </p:txBody>
      </p:sp>
      <p:sp>
        <p:nvSpPr>
          <p:cNvPr id="3" name="Content Placeholder 2"/>
          <p:cNvSpPr>
            <a:spLocks noGrp="1"/>
          </p:cNvSpPr>
          <p:nvPr>
            <p:ph idx="1"/>
          </p:nvPr>
        </p:nvSpPr>
        <p:spPr>
          <a:xfrm>
            <a:off x="182563" y="1143000"/>
            <a:ext cx="1965324" cy="5211764"/>
          </a:xfrm>
        </p:spPr>
        <p:txBody>
          <a:bodyPr>
            <a:normAutofit fontScale="77500" lnSpcReduction="20000"/>
          </a:bodyPr>
          <a:lstStyle/>
          <a:p>
            <a:r>
              <a:rPr lang="en-US" sz="1400" b="1" dirty="0" smtClean="0"/>
              <a:t>For customers who want to utilize a “Data Steward” to do all mastering utilizing the OOTB sample workflow</a:t>
            </a:r>
          </a:p>
          <a:p>
            <a:r>
              <a:rPr lang="en-US" sz="1400" dirty="0" smtClean="0"/>
              <a:t>Navigate </a:t>
            </a:r>
            <a:r>
              <a:rPr lang="en-US" sz="1400" dirty="0"/>
              <a:t>–</a:t>
            </a:r>
          </a:p>
          <a:p>
            <a:pPr lvl="1"/>
            <a:r>
              <a:rPr lang="en-US" sz="1400" dirty="0"/>
              <a:t>Administration</a:t>
            </a:r>
          </a:p>
          <a:p>
            <a:pPr lvl="1"/>
            <a:r>
              <a:rPr lang="en-US" sz="1400" dirty="0" smtClean="0"/>
              <a:t>Workflows</a:t>
            </a:r>
          </a:p>
          <a:p>
            <a:pPr lvl="1"/>
            <a:r>
              <a:rPr lang="en-US" sz="1400" dirty="0" smtClean="0"/>
              <a:t>Inactive Workflow Definitions</a:t>
            </a:r>
          </a:p>
          <a:p>
            <a:r>
              <a:rPr lang="en-US" sz="1400" dirty="0" smtClean="0"/>
              <a:t>Access “New Supplier Onboarding Workflow”</a:t>
            </a:r>
          </a:p>
          <a:p>
            <a:pPr lvl="1"/>
            <a:r>
              <a:rPr lang="en-US" sz="1400" dirty="0" smtClean="0"/>
              <a:t>This is the sample</a:t>
            </a:r>
          </a:p>
          <a:p>
            <a:r>
              <a:rPr lang="en-US" sz="1400" dirty="0" smtClean="0"/>
              <a:t>Click Clone…</a:t>
            </a:r>
          </a:p>
          <a:p>
            <a:r>
              <a:rPr lang="en-US" sz="1400" dirty="0" smtClean="0"/>
              <a:t>Edit name and description</a:t>
            </a:r>
          </a:p>
          <a:p>
            <a:r>
              <a:rPr lang="en-US" sz="1400" dirty="0" smtClean="0"/>
              <a:t>Save</a:t>
            </a:r>
          </a:p>
          <a:p>
            <a:r>
              <a:rPr lang="en-US" sz="1400" dirty="0" smtClean="0"/>
              <a:t>Variable tab (select Data Steward)</a:t>
            </a:r>
          </a:p>
          <a:p>
            <a:pPr lvl="1"/>
            <a:r>
              <a:rPr lang="en-US" sz="1400" dirty="0" smtClean="0"/>
              <a:t>Click Default Data Steward</a:t>
            </a:r>
          </a:p>
          <a:p>
            <a:pPr lvl="1"/>
            <a:r>
              <a:rPr lang="en-US" sz="1400" dirty="0" smtClean="0"/>
              <a:t>Specify type</a:t>
            </a:r>
          </a:p>
          <a:p>
            <a:pPr lvl="2"/>
            <a:r>
              <a:rPr lang="en-US" sz="1400" dirty="0" smtClean="0"/>
              <a:t>user (User) or </a:t>
            </a:r>
          </a:p>
          <a:p>
            <a:pPr lvl="2"/>
            <a:r>
              <a:rPr lang="en-US" sz="1400" dirty="0" smtClean="0"/>
              <a:t>a role (Group / Role)</a:t>
            </a:r>
          </a:p>
          <a:p>
            <a:pPr lvl="1"/>
            <a:r>
              <a:rPr lang="en-US" sz="1400" dirty="0" smtClean="0"/>
              <a:t>Select value</a:t>
            </a:r>
          </a:p>
          <a:p>
            <a:pPr lvl="1"/>
            <a:r>
              <a:rPr lang="en-US" sz="1400" dirty="0" smtClean="0"/>
              <a:t>Save</a:t>
            </a:r>
          </a:p>
          <a:p>
            <a:r>
              <a:rPr lang="en-US" sz="1400" dirty="0" smtClean="0"/>
              <a:t>General Tab</a:t>
            </a:r>
          </a:p>
          <a:p>
            <a:pPr lvl="1"/>
            <a:r>
              <a:rPr lang="en-US" sz="1400" dirty="0" smtClean="0"/>
              <a:t>Activate</a:t>
            </a:r>
          </a:p>
          <a:p>
            <a:pPr lvl="1"/>
            <a:r>
              <a:rPr lang="en-US" sz="1400" dirty="0" smtClean="0"/>
              <a:t>Just this workflow</a:t>
            </a:r>
          </a:p>
          <a:p>
            <a:pPr lvl="1"/>
            <a:r>
              <a:rPr lang="en-US" sz="1400" dirty="0" smtClean="0"/>
              <a:t>OK</a:t>
            </a:r>
          </a:p>
          <a:p>
            <a:r>
              <a:rPr lang="en-US" sz="1400" b="1" dirty="0" smtClean="0"/>
              <a:t>FYI –  Workflows are a highly configurable feature.  Please consult videos on the PGM Community</a:t>
            </a:r>
          </a:p>
          <a:p>
            <a:endParaRPr lang="en-US" sz="1400" dirty="0" smtClean="0"/>
          </a:p>
        </p:txBody>
      </p:sp>
      <p:pic>
        <p:nvPicPr>
          <p:cNvPr id="2253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8841" y="1142999"/>
            <a:ext cx="6995159" cy="4630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8842" y="1142998"/>
            <a:ext cx="6995160" cy="4628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93707" y="2286000"/>
            <a:ext cx="5305425" cy="2903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Right Arrow 19"/>
          <p:cNvSpPr/>
          <p:nvPr/>
        </p:nvSpPr>
        <p:spPr bwMode="auto">
          <a:xfrm>
            <a:off x="6819900" y="3065232"/>
            <a:ext cx="1135858" cy="186864"/>
          </a:xfrm>
          <a:prstGeom prst="right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dirty="0" smtClean="0">
              <a:ln>
                <a:noFill/>
              </a:ln>
              <a:solidFill>
                <a:schemeClr val="hlink"/>
              </a:solidFill>
              <a:effectLst/>
              <a:latin typeface="Arial" charset="0"/>
            </a:endParaRPr>
          </a:p>
        </p:txBody>
      </p:sp>
      <p:sp>
        <p:nvSpPr>
          <p:cNvPr id="21" name="Right Arrow 20"/>
          <p:cNvSpPr/>
          <p:nvPr/>
        </p:nvSpPr>
        <p:spPr bwMode="auto">
          <a:xfrm>
            <a:off x="6819900" y="3484556"/>
            <a:ext cx="1135858" cy="186864"/>
          </a:xfrm>
          <a:prstGeom prst="right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dirty="0" smtClean="0">
              <a:ln>
                <a:noFill/>
              </a:ln>
              <a:solidFill>
                <a:schemeClr val="hlink"/>
              </a:solidFill>
              <a:effectLst/>
              <a:latin typeface="Arial" charset="0"/>
            </a:endParaRPr>
          </a:p>
        </p:txBody>
      </p:sp>
      <p:pic>
        <p:nvPicPr>
          <p:cNvPr id="2253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4504" y="1142998"/>
            <a:ext cx="7009498" cy="4628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0"/>
          </p:nvPr>
        </p:nvSpPr>
        <p:spPr/>
        <p:txBody>
          <a:bodyPr/>
          <a:lstStyle/>
          <a:p>
            <a:fld id="{471D315E-952C-49FA-BFE5-E1E9BF0368E2}" type="slidenum">
              <a:rPr lang="en-US" smtClean="0"/>
              <a:t>66</a:t>
            </a:fld>
            <a:endParaRPr lang="en-US" dirty="0"/>
          </a:p>
        </p:txBody>
      </p:sp>
    </p:spTree>
    <p:extLst>
      <p:ext uri="{BB962C8B-B14F-4D97-AF65-F5344CB8AC3E}">
        <p14:creationId xmlns:p14="http://schemas.microsoft.com/office/powerpoint/2010/main" val="25396951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2531"/>
                                        </p:tgtEl>
                                        <p:attrNameLst>
                                          <p:attrName>style.visibility</p:attrName>
                                        </p:attrNameLst>
                                      </p:cBhvr>
                                      <p:to>
                                        <p:strVal val="visible"/>
                                      </p:to>
                                    </p:set>
                                    <p:anim calcmode="lin" valueType="num">
                                      <p:cBhvr>
                                        <p:cTn id="7" dur="500" fill="hold"/>
                                        <p:tgtEl>
                                          <p:spTgt spid="22531"/>
                                        </p:tgtEl>
                                        <p:attrNameLst>
                                          <p:attrName>ppt_w</p:attrName>
                                        </p:attrNameLst>
                                      </p:cBhvr>
                                      <p:tavLst>
                                        <p:tav tm="0">
                                          <p:val>
                                            <p:fltVal val="0"/>
                                          </p:val>
                                        </p:tav>
                                        <p:tav tm="100000">
                                          <p:val>
                                            <p:strVal val="#ppt_w"/>
                                          </p:val>
                                        </p:tav>
                                      </p:tavLst>
                                    </p:anim>
                                    <p:anim calcmode="lin" valueType="num">
                                      <p:cBhvr>
                                        <p:cTn id="8" dur="500" fill="hold"/>
                                        <p:tgtEl>
                                          <p:spTgt spid="22531"/>
                                        </p:tgtEl>
                                        <p:attrNameLst>
                                          <p:attrName>ppt_h</p:attrName>
                                        </p:attrNameLst>
                                      </p:cBhvr>
                                      <p:tavLst>
                                        <p:tav tm="0">
                                          <p:val>
                                            <p:fltVal val="0"/>
                                          </p:val>
                                        </p:tav>
                                        <p:tav tm="100000">
                                          <p:val>
                                            <p:strVal val="#ppt_h"/>
                                          </p:val>
                                        </p:tav>
                                      </p:tavLst>
                                    </p:anim>
                                    <p:animEffect transition="in" filter="fade">
                                      <p:cBhvr>
                                        <p:cTn id="9" dur="500"/>
                                        <p:tgtEl>
                                          <p:spTgt spid="2253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2532"/>
                                        </p:tgtEl>
                                        <p:attrNameLst>
                                          <p:attrName>style.visibility</p:attrName>
                                        </p:attrNameLst>
                                      </p:cBhvr>
                                      <p:to>
                                        <p:strVal val="visible"/>
                                      </p:to>
                                    </p:set>
                                    <p:anim calcmode="lin" valueType="num">
                                      <p:cBhvr>
                                        <p:cTn id="14" dur="500" fill="hold"/>
                                        <p:tgtEl>
                                          <p:spTgt spid="22532"/>
                                        </p:tgtEl>
                                        <p:attrNameLst>
                                          <p:attrName>ppt_w</p:attrName>
                                        </p:attrNameLst>
                                      </p:cBhvr>
                                      <p:tavLst>
                                        <p:tav tm="0">
                                          <p:val>
                                            <p:fltVal val="0"/>
                                          </p:val>
                                        </p:tav>
                                        <p:tav tm="100000">
                                          <p:val>
                                            <p:strVal val="#ppt_w"/>
                                          </p:val>
                                        </p:tav>
                                      </p:tavLst>
                                    </p:anim>
                                    <p:anim calcmode="lin" valueType="num">
                                      <p:cBhvr>
                                        <p:cTn id="15" dur="500" fill="hold"/>
                                        <p:tgtEl>
                                          <p:spTgt spid="22532"/>
                                        </p:tgtEl>
                                        <p:attrNameLst>
                                          <p:attrName>ppt_h</p:attrName>
                                        </p:attrNameLst>
                                      </p:cBhvr>
                                      <p:tavLst>
                                        <p:tav tm="0">
                                          <p:val>
                                            <p:fltVal val="0"/>
                                          </p:val>
                                        </p:tav>
                                        <p:tav tm="100000">
                                          <p:val>
                                            <p:strVal val="#ppt_h"/>
                                          </p:val>
                                        </p:tav>
                                      </p:tavLst>
                                    </p:anim>
                                    <p:animEffect transition="in" filter="fade">
                                      <p:cBhvr>
                                        <p:cTn id="16" dur="500"/>
                                        <p:tgtEl>
                                          <p:spTgt spid="22532"/>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2533"/>
                                        </p:tgtEl>
                                        <p:attrNameLst>
                                          <p:attrName>style.visibility</p:attrName>
                                        </p:attrNameLst>
                                      </p:cBhvr>
                                      <p:to>
                                        <p:strVal val="visible"/>
                                      </p:to>
                                    </p:set>
                                    <p:anim calcmode="lin" valueType="num">
                                      <p:cBhvr>
                                        <p:cTn id="21" dur="500" fill="hold"/>
                                        <p:tgtEl>
                                          <p:spTgt spid="22533"/>
                                        </p:tgtEl>
                                        <p:attrNameLst>
                                          <p:attrName>ppt_w</p:attrName>
                                        </p:attrNameLst>
                                      </p:cBhvr>
                                      <p:tavLst>
                                        <p:tav tm="0">
                                          <p:val>
                                            <p:fltVal val="0"/>
                                          </p:val>
                                        </p:tav>
                                        <p:tav tm="100000">
                                          <p:val>
                                            <p:strVal val="#ppt_w"/>
                                          </p:val>
                                        </p:tav>
                                      </p:tavLst>
                                    </p:anim>
                                    <p:anim calcmode="lin" valueType="num">
                                      <p:cBhvr>
                                        <p:cTn id="22" dur="500" fill="hold"/>
                                        <p:tgtEl>
                                          <p:spTgt spid="22533"/>
                                        </p:tgtEl>
                                        <p:attrNameLst>
                                          <p:attrName>ppt_h</p:attrName>
                                        </p:attrNameLst>
                                      </p:cBhvr>
                                      <p:tavLst>
                                        <p:tav tm="0">
                                          <p:val>
                                            <p:fltVal val="0"/>
                                          </p:val>
                                        </p:tav>
                                        <p:tav tm="100000">
                                          <p:val>
                                            <p:strVal val="#ppt_h"/>
                                          </p:val>
                                        </p:tav>
                                      </p:tavLst>
                                    </p:anim>
                                    <p:animEffect transition="in" filter="fade">
                                      <p:cBhvr>
                                        <p:cTn id="23" dur="500"/>
                                        <p:tgtEl>
                                          <p:spTgt spid="2253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ppt_w</p:attrName>
                                        </p:attrNameLst>
                                      </p:cBhvr>
                                      <p:tavLst>
                                        <p:tav tm="0">
                                          <p:val>
                                            <p:fltVal val="0"/>
                                          </p:val>
                                        </p:tav>
                                        <p:tav tm="100000">
                                          <p:val>
                                            <p:strVal val="#ppt_w"/>
                                          </p:val>
                                        </p:tav>
                                      </p:tavLst>
                                    </p:anim>
                                    <p:anim calcmode="lin" valueType="num">
                                      <p:cBhvr>
                                        <p:cTn id="29" dur="500" fill="hold"/>
                                        <p:tgtEl>
                                          <p:spTgt spid="21"/>
                                        </p:tgtEl>
                                        <p:attrNameLst>
                                          <p:attrName>ppt_h</p:attrName>
                                        </p:attrNameLst>
                                      </p:cBhvr>
                                      <p:tavLst>
                                        <p:tav tm="0">
                                          <p:val>
                                            <p:fltVal val="0"/>
                                          </p:val>
                                        </p:tav>
                                        <p:tav tm="100000">
                                          <p:val>
                                            <p:strVal val="#ppt_h"/>
                                          </p:val>
                                        </p:tav>
                                      </p:tavLst>
                                    </p:anim>
                                    <p:animEffect transition="in" filter="fade">
                                      <p:cBhvr>
                                        <p:cTn id="30" dur="500"/>
                                        <p:tgtEl>
                                          <p:spTgt spid="21"/>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p:cTn id="33" dur="500" fill="hold"/>
                                        <p:tgtEl>
                                          <p:spTgt spid="20"/>
                                        </p:tgtEl>
                                        <p:attrNameLst>
                                          <p:attrName>ppt_w</p:attrName>
                                        </p:attrNameLst>
                                      </p:cBhvr>
                                      <p:tavLst>
                                        <p:tav tm="0">
                                          <p:val>
                                            <p:fltVal val="0"/>
                                          </p:val>
                                        </p:tav>
                                        <p:tav tm="100000">
                                          <p:val>
                                            <p:strVal val="#ppt_w"/>
                                          </p:val>
                                        </p:tav>
                                      </p:tavLst>
                                    </p:anim>
                                    <p:anim calcmode="lin" valueType="num">
                                      <p:cBhvr>
                                        <p:cTn id="34" dur="500" fill="hold"/>
                                        <p:tgtEl>
                                          <p:spTgt spid="20"/>
                                        </p:tgtEl>
                                        <p:attrNameLst>
                                          <p:attrName>ppt_h</p:attrName>
                                        </p:attrNameLst>
                                      </p:cBhvr>
                                      <p:tavLst>
                                        <p:tav tm="0">
                                          <p:val>
                                            <p:fltVal val="0"/>
                                          </p:val>
                                        </p:tav>
                                        <p:tav tm="100000">
                                          <p:val>
                                            <p:strVal val="#ppt_h"/>
                                          </p:val>
                                        </p:tav>
                                      </p:tavLst>
                                    </p:anim>
                                    <p:animEffect transition="in" filter="fade">
                                      <p:cBhvr>
                                        <p:cTn id="35" dur="500"/>
                                        <p:tgtEl>
                                          <p:spTgt spid="20"/>
                                        </p:tgtEl>
                                      </p:cBhvr>
                                    </p:animEffect>
                                  </p:childTnLst>
                                </p:cTn>
                              </p:par>
                              <p:par>
                                <p:cTn id="36" presetID="53" presetClass="entr" presetSubtype="16" fill="hold" nodeType="withEffect">
                                  <p:stCondLst>
                                    <p:cond delay="0"/>
                                  </p:stCondLst>
                                  <p:childTnLst>
                                    <p:set>
                                      <p:cBhvr>
                                        <p:cTn id="37" dur="1" fill="hold">
                                          <p:stCondLst>
                                            <p:cond delay="0"/>
                                          </p:stCondLst>
                                        </p:cTn>
                                        <p:tgtEl>
                                          <p:spTgt spid="22534"/>
                                        </p:tgtEl>
                                        <p:attrNameLst>
                                          <p:attrName>style.visibility</p:attrName>
                                        </p:attrNameLst>
                                      </p:cBhvr>
                                      <p:to>
                                        <p:strVal val="visible"/>
                                      </p:to>
                                    </p:set>
                                    <p:anim calcmode="lin" valueType="num">
                                      <p:cBhvr>
                                        <p:cTn id="38" dur="500" fill="hold"/>
                                        <p:tgtEl>
                                          <p:spTgt spid="22534"/>
                                        </p:tgtEl>
                                        <p:attrNameLst>
                                          <p:attrName>ppt_w</p:attrName>
                                        </p:attrNameLst>
                                      </p:cBhvr>
                                      <p:tavLst>
                                        <p:tav tm="0">
                                          <p:val>
                                            <p:fltVal val="0"/>
                                          </p:val>
                                        </p:tav>
                                        <p:tav tm="100000">
                                          <p:val>
                                            <p:strVal val="#ppt_w"/>
                                          </p:val>
                                        </p:tav>
                                      </p:tavLst>
                                    </p:anim>
                                    <p:anim calcmode="lin" valueType="num">
                                      <p:cBhvr>
                                        <p:cTn id="39" dur="500" fill="hold"/>
                                        <p:tgtEl>
                                          <p:spTgt spid="22534"/>
                                        </p:tgtEl>
                                        <p:attrNameLst>
                                          <p:attrName>ppt_h</p:attrName>
                                        </p:attrNameLst>
                                      </p:cBhvr>
                                      <p:tavLst>
                                        <p:tav tm="0">
                                          <p:val>
                                            <p:fltVal val="0"/>
                                          </p:val>
                                        </p:tav>
                                        <p:tav tm="100000">
                                          <p:val>
                                            <p:strVal val="#ppt_h"/>
                                          </p:val>
                                        </p:tav>
                                      </p:tavLst>
                                    </p:anim>
                                    <p:animEffect transition="in" filter="fade">
                                      <p:cBhvr>
                                        <p:cTn id="40" dur="500"/>
                                        <p:tgtEl>
                                          <p:spTgt spid="22534"/>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22535"/>
                                        </p:tgtEl>
                                        <p:attrNameLst>
                                          <p:attrName>style.visibility</p:attrName>
                                        </p:attrNameLst>
                                      </p:cBhvr>
                                      <p:to>
                                        <p:strVal val="visible"/>
                                      </p:to>
                                    </p:set>
                                    <p:anim calcmode="lin" valueType="num">
                                      <p:cBhvr>
                                        <p:cTn id="45" dur="500" fill="hold"/>
                                        <p:tgtEl>
                                          <p:spTgt spid="22535"/>
                                        </p:tgtEl>
                                        <p:attrNameLst>
                                          <p:attrName>ppt_w</p:attrName>
                                        </p:attrNameLst>
                                      </p:cBhvr>
                                      <p:tavLst>
                                        <p:tav tm="0">
                                          <p:val>
                                            <p:fltVal val="0"/>
                                          </p:val>
                                        </p:tav>
                                        <p:tav tm="100000">
                                          <p:val>
                                            <p:strVal val="#ppt_w"/>
                                          </p:val>
                                        </p:tav>
                                      </p:tavLst>
                                    </p:anim>
                                    <p:anim calcmode="lin" valueType="num">
                                      <p:cBhvr>
                                        <p:cTn id="46" dur="500" fill="hold"/>
                                        <p:tgtEl>
                                          <p:spTgt spid="22535"/>
                                        </p:tgtEl>
                                        <p:attrNameLst>
                                          <p:attrName>ppt_h</p:attrName>
                                        </p:attrNameLst>
                                      </p:cBhvr>
                                      <p:tavLst>
                                        <p:tav tm="0">
                                          <p:val>
                                            <p:fltVal val="0"/>
                                          </p:val>
                                        </p:tav>
                                        <p:tav tm="100000">
                                          <p:val>
                                            <p:strVal val="#ppt_h"/>
                                          </p:val>
                                        </p:tav>
                                      </p:tavLst>
                                    </p:anim>
                                    <p:animEffect transition="in" filter="fade">
                                      <p:cBhvr>
                                        <p:cTn id="47" dur="500"/>
                                        <p:tgtEl>
                                          <p:spTgt spid="225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lvl="1"/>
            <a:r>
              <a:rPr lang="en-US" dirty="0" smtClean="0"/>
              <a:t>VSM Setup</a:t>
            </a:r>
            <a:br>
              <a:rPr lang="en-US" dirty="0" smtClean="0"/>
            </a:br>
            <a:r>
              <a:rPr lang="en-US" sz="1400" dirty="0"/>
              <a:t>Trusted Attributes</a:t>
            </a:r>
            <a:br>
              <a:rPr lang="en-US" sz="1400" dirty="0"/>
            </a:br>
            <a:r>
              <a:rPr lang="en-US" sz="1400" dirty="0"/>
              <a:t>Data sources</a:t>
            </a:r>
            <a:br>
              <a:rPr lang="en-US" sz="1400" dirty="0"/>
            </a:br>
            <a:r>
              <a:rPr lang="en-US" sz="1400" dirty="0"/>
              <a:t>Auto </a:t>
            </a:r>
            <a:r>
              <a:rPr lang="en-US" sz="1400" dirty="0" smtClean="0"/>
              <a:t>Master</a:t>
            </a:r>
            <a:endParaRPr lang="en-US" dirty="0"/>
          </a:p>
        </p:txBody>
      </p:sp>
      <p:sp>
        <p:nvSpPr>
          <p:cNvPr id="5" name="Text Placeholder 4"/>
          <p:cNvSpPr>
            <a:spLocks noGrp="1"/>
          </p:cNvSpPr>
          <p:nvPr>
            <p:ph type="body" idx="1"/>
          </p:nvPr>
        </p:nvSpPr>
        <p:spPr/>
        <p:txBody>
          <a:bodyPr/>
          <a:lstStyle/>
          <a:p>
            <a:r>
              <a:rPr lang="en-US" dirty="0" smtClean="0"/>
              <a:t>How to…</a:t>
            </a:r>
            <a:endParaRPr lang="en-US" dirty="0"/>
          </a:p>
        </p:txBody>
      </p:sp>
      <p:sp>
        <p:nvSpPr>
          <p:cNvPr id="2" name="Slide Number Placeholder 1"/>
          <p:cNvSpPr>
            <a:spLocks noGrp="1"/>
          </p:cNvSpPr>
          <p:nvPr>
            <p:ph type="sldNum" sz="quarter" idx="10"/>
          </p:nvPr>
        </p:nvSpPr>
        <p:spPr/>
        <p:txBody>
          <a:bodyPr/>
          <a:lstStyle/>
          <a:p>
            <a:fld id="{471D315E-952C-49FA-BFE5-E1E9BF0368E2}" type="slidenum">
              <a:rPr lang="en-US" smtClean="0"/>
              <a:t>67</a:t>
            </a:fld>
            <a:endParaRPr lang="en-US" dirty="0"/>
          </a:p>
        </p:txBody>
      </p:sp>
    </p:spTree>
    <p:extLst>
      <p:ext uri="{BB962C8B-B14F-4D97-AF65-F5344CB8AC3E}">
        <p14:creationId xmlns:p14="http://schemas.microsoft.com/office/powerpoint/2010/main" val="5515410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VSM Setup – How to…</a:t>
            </a:r>
            <a:br>
              <a:rPr lang="en-US" sz="3200" dirty="0"/>
            </a:br>
            <a:r>
              <a:rPr lang="en-US" sz="3200" dirty="0"/>
              <a:t>	</a:t>
            </a:r>
            <a:r>
              <a:rPr lang="en-US" sz="3200" dirty="0" smtClean="0"/>
              <a:t>System Algorithm Settings</a:t>
            </a:r>
            <a:endParaRPr lang="en-US" sz="3200" dirty="0"/>
          </a:p>
        </p:txBody>
      </p:sp>
      <p:sp>
        <p:nvSpPr>
          <p:cNvPr id="3" name="Content Placeholder 2"/>
          <p:cNvSpPr>
            <a:spLocks noGrp="1"/>
          </p:cNvSpPr>
          <p:nvPr>
            <p:ph idx="1"/>
          </p:nvPr>
        </p:nvSpPr>
        <p:spPr>
          <a:xfrm>
            <a:off x="182563" y="1295400"/>
            <a:ext cx="1966277" cy="5059363"/>
          </a:xfrm>
        </p:spPr>
        <p:txBody>
          <a:bodyPr>
            <a:normAutofit fontScale="92500" lnSpcReduction="20000"/>
          </a:bodyPr>
          <a:lstStyle/>
          <a:p>
            <a:r>
              <a:rPr lang="en-US" sz="1200" b="1" dirty="0" smtClean="0"/>
              <a:t>When customers need to return more results in matches</a:t>
            </a:r>
          </a:p>
          <a:p>
            <a:r>
              <a:rPr lang="en-US" sz="1200" dirty="0"/>
              <a:t>Navigate –</a:t>
            </a:r>
          </a:p>
          <a:p>
            <a:pPr lvl="1"/>
            <a:r>
              <a:rPr lang="en-US" sz="1200" dirty="0"/>
              <a:t>Administration</a:t>
            </a:r>
          </a:p>
          <a:p>
            <a:pPr lvl="1"/>
            <a:r>
              <a:rPr lang="en-US" sz="1200" dirty="0" smtClean="0"/>
              <a:t>Properties</a:t>
            </a:r>
            <a:endParaRPr lang="en-US" sz="1200" dirty="0"/>
          </a:p>
          <a:p>
            <a:pPr lvl="1"/>
            <a:r>
              <a:rPr lang="en-US" sz="1200" dirty="0" smtClean="0"/>
              <a:t>Virtual Supply Master</a:t>
            </a:r>
          </a:p>
          <a:p>
            <a:r>
              <a:rPr lang="en-US" sz="1200" dirty="0" smtClean="0"/>
              <a:t>Minimum Similarity</a:t>
            </a:r>
          </a:p>
          <a:p>
            <a:pPr lvl="1"/>
            <a:r>
              <a:rPr lang="en-US" sz="1200" dirty="0"/>
              <a:t>A value between 0 and 100 to set the minimum required similarity for matching Suppliers. The closer the value is to 100, the more similar the Suppliers are required to be.</a:t>
            </a:r>
          </a:p>
          <a:p>
            <a:r>
              <a:rPr lang="en-US" sz="1200" dirty="0" smtClean="0"/>
              <a:t>Result Sample Size</a:t>
            </a:r>
          </a:p>
          <a:p>
            <a:pPr lvl="1"/>
            <a:r>
              <a:rPr lang="en-US" sz="1200" dirty="0" smtClean="0"/>
              <a:t>Maximum fuzzy match samples returned for scoring</a:t>
            </a:r>
            <a:endParaRPr lang="en-US" sz="1200" dirty="0"/>
          </a:p>
          <a:p>
            <a:r>
              <a:rPr lang="en-US" sz="1200" dirty="0" smtClean="0"/>
              <a:t>Matching Confidence</a:t>
            </a:r>
            <a:endParaRPr lang="en-US" sz="1200" dirty="0"/>
          </a:p>
          <a:p>
            <a:pPr lvl="1"/>
            <a:r>
              <a:rPr lang="en-US" sz="1200" dirty="0" smtClean="0"/>
              <a:t>The percent match confidence that must be scored to be returned on Closest Matches</a:t>
            </a:r>
          </a:p>
          <a:p>
            <a:pPr lvl="1"/>
            <a:r>
              <a:rPr lang="en-US" sz="1200" dirty="0" smtClean="0"/>
              <a:t>50% - 100%</a:t>
            </a:r>
          </a:p>
          <a:p>
            <a:r>
              <a:rPr lang="en-US" sz="1200" b="1" dirty="0" smtClean="0"/>
              <a:t>FYI – These settings OOTB are very high for narrow closest match results – a must to adjust</a:t>
            </a:r>
          </a:p>
          <a:p>
            <a:endParaRPr lang="en-US" b="1"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8840" y="1152525"/>
            <a:ext cx="6995160" cy="504679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0"/>
          </p:nvPr>
        </p:nvSpPr>
        <p:spPr/>
        <p:txBody>
          <a:bodyPr/>
          <a:lstStyle/>
          <a:p>
            <a:fld id="{471D315E-952C-49FA-BFE5-E1E9BF0368E2}" type="slidenum">
              <a:rPr lang="en-US" smtClean="0"/>
              <a:t>68</a:t>
            </a:fld>
            <a:endParaRPr lang="en-US" dirty="0"/>
          </a:p>
        </p:txBody>
      </p:sp>
    </p:spTree>
    <p:extLst>
      <p:ext uri="{BB962C8B-B14F-4D97-AF65-F5344CB8AC3E}">
        <p14:creationId xmlns:p14="http://schemas.microsoft.com/office/powerpoint/2010/main" val="974303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VSM Setup – How to…</a:t>
            </a:r>
            <a:br>
              <a:rPr lang="en-US" sz="3200" dirty="0" smtClean="0"/>
            </a:br>
            <a:r>
              <a:rPr lang="en-US" sz="3200" dirty="0"/>
              <a:t>	</a:t>
            </a:r>
            <a:r>
              <a:rPr lang="en-US" sz="3200" dirty="0" smtClean="0"/>
              <a:t>Setup a Data Source</a:t>
            </a:r>
            <a:endParaRPr lang="en-US" sz="3200" dirty="0"/>
          </a:p>
        </p:txBody>
      </p:sp>
      <p:sp>
        <p:nvSpPr>
          <p:cNvPr id="3" name="Content Placeholder 2"/>
          <p:cNvSpPr>
            <a:spLocks noGrp="1"/>
          </p:cNvSpPr>
          <p:nvPr>
            <p:ph idx="1"/>
          </p:nvPr>
        </p:nvSpPr>
        <p:spPr>
          <a:xfrm>
            <a:off x="182563" y="1143000"/>
            <a:ext cx="1965324" cy="5211764"/>
          </a:xfrm>
        </p:spPr>
        <p:txBody>
          <a:bodyPr>
            <a:normAutofit fontScale="92500" lnSpcReduction="10000"/>
          </a:bodyPr>
          <a:lstStyle/>
          <a:p>
            <a:r>
              <a:rPr lang="en-US" sz="1200" b="1" dirty="0" smtClean="0"/>
              <a:t>For customers who will expect updates from a source record to be populated to the master</a:t>
            </a:r>
          </a:p>
          <a:p>
            <a:pPr lvl="1"/>
            <a:r>
              <a:rPr lang="en-US" sz="1200" b="1" dirty="0" smtClean="0"/>
              <a:t>E.g. Publish – pushes to the VSM</a:t>
            </a:r>
          </a:p>
          <a:p>
            <a:pPr lvl="1"/>
            <a:r>
              <a:rPr lang="en-US" sz="1200" b="1" dirty="0" smtClean="0"/>
              <a:t>E.g. Subscribe – VSM pushes to the source</a:t>
            </a:r>
          </a:p>
          <a:p>
            <a:r>
              <a:rPr lang="en-US" sz="1200" dirty="0" smtClean="0"/>
              <a:t>Navigate –</a:t>
            </a:r>
          </a:p>
          <a:p>
            <a:pPr lvl="1"/>
            <a:r>
              <a:rPr lang="en-US" sz="1200" dirty="0" smtClean="0"/>
              <a:t>Administration</a:t>
            </a:r>
          </a:p>
          <a:p>
            <a:pPr lvl="1"/>
            <a:r>
              <a:rPr lang="en-US" sz="1200" dirty="0" smtClean="0"/>
              <a:t>Data Sources</a:t>
            </a:r>
          </a:p>
          <a:p>
            <a:pPr lvl="1"/>
            <a:r>
              <a:rPr lang="en-US" sz="1200" dirty="0" smtClean="0"/>
              <a:t>All Data Sources</a:t>
            </a:r>
          </a:p>
          <a:p>
            <a:r>
              <a:rPr lang="en-US" sz="1200" dirty="0" smtClean="0"/>
              <a:t>Create…</a:t>
            </a:r>
          </a:p>
          <a:p>
            <a:r>
              <a:rPr lang="en-US" sz="1200" dirty="0" smtClean="0"/>
              <a:t>Enter Name and Display Name</a:t>
            </a:r>
          </a:p>
          <a:p>
            <a:r>
              <a:rPr lang="en-US" sz="1200" dirty="0" smtClean="0"/>
              <a:t>Select Objects</a:t>
            </a:r>
          </a:p>
          <a:p>
            <a:r>
              <a:rPr lang="en-US" sz="1200" dirty="0" smtClean="0"/>
              <a:t>Select Options</a:t>
            </a:r>
          </a:p>
          <a:p>
            <a:pPr lvl="1"/>
            <a:r>
              <a:rPr lang="en-US" sz="1200" dirty="0" smtClean="0"/>
              <a:t>Publish</a:t>
            </a:r>
          </a:p>
          <a:p>
            <a:pPr lvl="1"/>
            <a:r>
              <a:rPr lang="en-US" sz="1200" dirty="0" smtClean="0"/>
              <a:t>Subscribe</a:t>
            </a:r>
          </a:p>
          <a:p>
            <a:pPr lvl="1"/>
            <a:r>
              <a:rPr lang="en-US" sz="1200" dirty="0" smtClean="0"/>
              <a:t>Publish and Subscribe</a:t>
            </a:r>
          </a:p>
          <a:p>
            <a:r>
              <a:rPr lang="en-US" sz="1200" b="1" dirty="0" smtClean="0"/>
              <a:t>For Supplier</a:t>
            </a:r>
          </a:p>
          <a:p>
            <a:r>
              <a:rPr lang="en-US" sz="1200" dirty="0" smtClean="0"/>
              <a:t>Select the desired Matching Algorithm (</a:t>
            </a:r>
            <a:r>
              <a:rPr lang="en-US" sz="1200" b="1" dirty="0" smtClean="0"/>
              <a:t>FYI – See next slide)</a:t>
            </a:r>
            <a:endParaRPr lang="en-US" sz="1200" dirty="0" smtClean="0"/>
          </a:p>
          <a:p>
            <a:r>
              <a:rPr lang="en-US" sz="1200" dirty="0" smtClean="0"/>
              <a:t>Select the Unique Attributes</a:t>
            </a:r>
          </a:p>
          <a:p>
            <a:pPr lvl="1"/>
            <a:r>
              <a:rPr lang="en-US" sz="1200" dirty="0" smtClean="0"/>
              <a:t>These are the “Lookup” attributes</a:t>
            </a:r>
          </a:p>
          <a:p>
            <a:r>
              <a:rPr lang="en-US" sz="1200" dirty="0" smtClean="0"/>
              <a:t>Save</a:t>
            </a:r>
          </a:p>
        </p:txBody>
      </p:sp>
      <p:pic>
        <p:nvPicPr>
          <p:cNvPr id="2458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8840" y="1143000"/>
            <a:ext cx="6995160" cy="509060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7007" y="1828800"/>
            <a:ext cx="5838825" cy="3188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0"/>
          </p:nvPr>
        </p:nvSpPr>
        <p:spPr/>
        <p:txBody>
          <a:bodyPr/>
          <a:lstStyle/>
          <a:p>
            <a:fld id="{471D315E-952C-49FA-BFE5-E1E9BF0368E2}" type="slidenum">
              <a:rPr lang="en-US" smtClean="0"/>
              <a:t>69</a:t>
            </a:fld>
            <a:endParaRPr lang="en-US" dirty="0"/>
          </a:p>
        </p:txBody>
      </p:sp>
    </p:spTree>
    <p:extLst>
      <p:ext uri="{BB962C8B-B14F-4D97-AF65-F5344CB8AC3E}">
        <p14:creationId xmlns:p14="http://schemas.microsoft.com/office/powerpoint/2010/main" val="15885368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4582"/>
                                        </p:tgtEl>
                                        <p:attrNameLst>
                                          <p:attrName>style.visibility</p:attrName>
                                        </p:attrNameLst>
                                      </p:cBhvr>
                                      <p:to>
                                        <p:strVal val="visible"/>
                                      </p:to>
                                    </p:set>
                                    <p:anim calcmode="lin" valueType="num">
                                      <p:cBhvr>
                                        <p:cTn id="7" dur="500" fill="hold"/>
                                        <p:tgtEl>
                                          <p:spTgt spid="24582"/>
                                        </p:tgtEl>
                                        <p:attrNameLst>
                                          <p:attrName>ppt_w</p:attrName>
                                        </p:attrNameLst>
                                      </p:cBhvr>
                                      <p:tavLst>
                                        <p:tav tm="0">
                                          <p:val>
                                            <p:fltVal val="0"/>
                                          </p:val>
                                        </p:tav>
                                        <p:tav tm="100000">
                                          <p:val>
                                            <p:strVal val="#ppt_w"/>
                                          </p:val>
                                        </p:tav>
                                      </p:tavLst>
                                    </p:anim>
                                    <p:anim calcmode="lin" valueType="num">
                                      <p:cBhvr>
                                        <p:cTn id="8" dur="500" fill="hold"/>
                                        <p:tgtEl>
                                          <p:spTgt spid="24582"/>
                                        </p:tgtEl>
                                        <p:attrNameLst>
                                          <p:attrName>ppt_h</p:attrName>
                                        </p:attrNameLst>
                                      </p:cBhvr>
                                      <p:tavLst>
                                        <p:tav tm="0">
                                          <p:val>
                                            <p:fltVal val="0"/>
                                          </p:val>
                                        </p:tav>
                                        <p:tav tm="100000">
                                          <p:val>
                                            <p:strVal val="#ppt_h"/>
                                          </p:val>
                                        </p:tav>
                                      </p:tavLst>
                                    </p:anim>
                                    <p:animEffect transition="in" filter="fade">
                                      <p:cBhvr>
                                        <p:cTn id="9" dur="500"/>
                                        <p:tgtEl>
                                          <p:spTgt spid="245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8840" y="1219200"/>
            <a:ext cx="6995160" cy="515840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 name="Title 1"/>
          <p:cNvSpPr>
            <a:spLocks noGrp="1"/>
          </p:cNvSpPr>
          <p:nvPr>
            <p:ph type="title"/>
          </p:nvPr>
        </p:nvSpPr>
        <p:spPr/>
        <p:txBody>
          <a:bodyPr/>
          <a:lstStyle/>
          <a:p>
            <a:r>
              <a:rPr lang="en-US" sz="3200" dirty="0" smtClean="0"/>
              <a:t>Currencies – How to…</a:t>
            </a:r>
            <a:br>
              <a:rPr lang="en-US" sz="3200" dirty="0" smtClean="0"/>
            </a:br>
            <a:r>
              <a:rPr lang="en-US" sz="3200" dirty="0"/>
              <a:t>	</a:t>
            </a:r>
            <a:r>
              <a:rPr lang="en-US" sz="3200" dirty="0" smtClean="0"/>
              <a:t>Activate a Currency</a:t>
            </a:r>
            <a:endParaRPr lang="en-US" sz="3200" dirty="0"/>
          </a:p>
        </p:txBody>
      </p:sp>
      <p:sp>
        <p:nvSpPr>
          <p:cNvPr id="3" name="Content Placeholder 2"/>
          <p:cNvSpPr>
            <a:spLocks noGrp="1"/>
          </p:cNvSpPr>
          <p:nvPr>
            <p:ph idx="1"/>
          </p:nvPr>
        </p:nvSpPr>
        <p:spPr>
          <a:xfrm>
            <a:off x="182563" y="1143000"/>
            <a:ext cx="1965324" cy="5211764"/>
          </a:xfrm>
        </p:spPr>
        <p:txBody>
          <a:bodyPr>
            <a:normAutofit/>
          </a:bodyPr>
          <a:lstStyle/>
          <a:p>
            <a:r>
              <a:rPr lang="en-US" sz="1300" b="1" dirty="0" smtClean="0"/>
              <a:t>For customers who want to expand their currency selections for user preferences  (and PGM) on the </a:t>
            </a:r>
            <a:r>
              <a:rPr lang="en-US" sz="1300" b="1" i="1" dirty="0" smtClean="0"/>
              <a:t>platform</a:t>
            </a:r>
          </a:p>
          <a:p>
            <a:pPr lvl="1"/>
            <a:r>
              <a:rPr lang="en-US" sz="1300" b="1" dirty="0" smtClean="0"/>
              <a:t>THIS DOES NOT IMPACT THE OTHER APPLICATIONS, ORGANIZATIONS, ETC.</a:t>
            </a:r>
          </a:p>
          <a:p>
            <a:r>
              <a:rPr lang="en-US" sz="1300" dirty="0" smtClean="0"/>
              <a:t>Navigate </a:t>
            </a:r>
            <a:r>
              <a:rPr lang="en-US" sz="1300" dirty="0"/>
              <a:t>–</a:t>
            </a:r>
          </a:p>
          <a:p>
            <a:pPr lvl="1"/>
            <a:r>
              <a:rPr lang="en-US" sz="1300" dirty="0"/>
              <a:t>Administration</a:t>
            </a:r>
          </a:p>
          <a:p>
            <a:pPr lvl="1"/>
            <a:r>
              <a:rPr lang="en-US" sz="1300" dirty="0" smtClean="0"/>
              <a:t>Currency</a:t>
            </a:r>
          </a:p>
          <a:p>
            <a:pPr lvl="1"/>
            <a:r>
              <a:rPr lang="en-US" sz="1300" dirty="0" smtClean="0"/>
              <a:t>All Currencies</a:t>
            </a:r>
          </a:p>
          <a:p>
            <a:r>
              <a:rPr lang="en-US" sz="1300" dirty="0" smtClean="0"/>
              <a:t>Click Activate Currency</a:t>
            </a:r>
          </a:p>
          <a:p>
            <a:r>
              <a:rPr lang="en-US" sz="1300" dirty="0" smtClean="0"/>
              <a:t>Search for desired currency</a:t>
            </a:r>
          </a:p>
          <a:p>
            <a:r>
              <a:rPr lang="en-US" sz="1300" dirty="0" smtClean="0"/>
              <a:t>Select one or more currencies</a:t>
            </a:r>
          </a:p>
          <a:p>
            <a:r>
              <a:rPr lang="en-US" sz="1300" dirty="0" smtClean="0"/>
              <a:t>Click Activate Currency</a:t>
            </a:r>
          </a:p>
        </p:txBody>
      </p:sp>
      <p:sp>
        <p:nvSpPr>
          <p:cNvPr id="4" name="Slide Number Placeholder 3"/>
          <p:cNvSpPr>
            <a:spLocks noGrp="1"/>
          </p:cNvSpPr>
          <p:nvPr>
            <p:ph type="sldNum" sz="quarter" idx="10"/>
          </p:nvPr>
        </p:nvSpPr>
        <p:spPr/>
        <p:txBody>
          <a:bodyPr/>
          <a:lstStyle/>
          <a:p>
            <a:fld id="{471D315E-952C-49FA-BFE5-E1E9BF0368E2}" type="slidenum">
              <a:rPr lang="en-US" smtClean="0"/>
              <a:t>7</a:t>
            </a:fld>
            <a:endParaRPr lang="en-US" dirty="0"/>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2819400"/>
            <a:ext cx="5181600" cy="26037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276600"/>
            <a:ext cx="3819525" cy="191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23921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 calcmode="lin" valueType="num">
                                      <p:cBhvr additive="base">
                                        <p:cTn id="7" dur="500" fill="hold"/>
                                        <p:tgtEl>
                                          <p:spTgt spid="2052"/>
                                        </p:tgtEl>
                                        <p:attrNameLst>
                                          <p:attrName>ppt_x</p:attrName>
                                        </p:attrNameLst>
                                      </p:cBhvr>
                                      <p:tavLst>
                                        <p:tav tm="0">
                                          <p:val>
                                            <p:strVal val="#ppt_x"/>
                                          </p:val>
                                        </p:tav>
                                        <p:tav tm="100000">
                                          <p:val>
                                            <p:strVal val="#ppt_x"/>
                                          </p:val>
                                        </p:tav>
                                      </p:tavLst>
                                    </p:anim>
                                    <p:anim calcmode="lin" valueType="num">
                                      <p:cBhvr additive="base">
                                        <p:cTn id="8"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3"/>
                                        </p:tgtEl>
                                        <p:attrNameLst>
                                          <p:attrName>style.visibility</p:attrName>
                                        </p:attrNameLst>
                                      </p:cBhvr>
                                      <p:to>
                                        <p:strVal val="visible"/>
                                      </p:to>
                                    </p:set>
                                    <p:anim calcmode="lin" valueType="num">
                                      <p:cBhvr additive="base">
                                        <p:cTn id="13" dur="500" fill="hold"/>
                                        <p:tgtEl>
                                          <p:spTgt spid="2053"/>
                                        </p:tgtEl>
                                        <p:attrNameLst>
                                          <p:attrName>ppt_x</p:attrName>
                                        </p:attrNameLst>
                                      </p:cBhvr>
                                      <p:tavLst>
                                        <p:tav tm="0">
                                          <p:val>
                                            <p:strVal val="#ppt_x"/>
                                          </p:val>
                                        </p:tav>
                                        <p:tav tm="100000">
                                          <p:val>
                                            <p:strVal val="#ppt_x"/>
                                          </p:val>
                                        </p:tav>
                                      </p:tavLst>
                                    </p:anim>
                                    <p:anim calcmode="lin" valueType="num">
                                      <p:cBhvr additive="base">
                                        <p:cTn id="14" dur="500" fill="hold"/>
                                        <p:tgtEl>
                                          <p:spTgt spid="20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VSM Setup – How to…</a:t>
            </a:r>
            <a:br>
              <a:rPr lang="en-US" sz="3200" dirty="0"/>
            </a:br>
            <a:r>
              <a:rPr lang="en-US" sz="3200" dirty="0"/>
              <a:t>	Setup a Data Source</a:t>
            </a:r>
          </a:p>
        </p:txBody>
      </p:sp>
      <p:sp>
        <p:nvSpPr>
          <p:cNvPr id="3" name="Content Placeholder 2"/>
          <p:cNvSpPr>
            <a:spLocks noGrp="1"/>
          </p:cNvSpPr>
          <p:nvPr>
            <p:ph idx="1"/>
          </p:nvPr>
        </p:nvSpPr>
        <p:spPr/>
        <p:txBody>
          <a:bodyPr>
            <a:normAutofit fontScale="77500" lnSpcReduction="20000"/>
          </a:bodyPr>
          <a:lstStyle/>
          <a:p>
            <a:r>
              <a:rPr lang="en-US" sz="2400" dirty="0" smtClean="0"/>
              <a:t>A scoring algorithm:</a:t>
            </a:r>
          </a:p>
          <a:p>
            <a:pPr lvl="1"/>
            <a:r>
              <a:rPr lang="en-US" sz="2400" dirty="0"/>
              <a:t>i</a:t>
            </a:r>
            <a:r>
              <a:rPr lang="en-US" sz="2400" dirty="0" smtClean="0"/>
              <a:t>s </a:t>
            </a:r>
            <a:r>
              <a:rPr lang="en-US" sz="2400" dirty="0"/>
              <a:t>u</a:t>
            </a:r>
            <a:r>
              <a:rPr lang="en-US" sz="2400" dirty="0" smtClean="0"/>
              <a:t>sed to compare company </a:t>
            </a:r>
            <a:r>
              <a:rPr lang="en-US" sz="2400" dirty="0"/>
              <a:t>names, e.g. </a:t>
            </a:r>
            <a:r>
              <a:rPr lang="en-US" sz="2400" dirty="0" smtClean="0"/>
              <a:t>“IBM” </a:t>
            </a:r>
            <a:r>
              <a:rPr lang="en-US" sz="2400" dirty="0"/>
              <a:t>and </a:t>
            </a:r>
            <a:r>
              <a:rPr lang="en-US" sz="2400" dirty="0" smtClean="0"/>
              <a:t>“IBM Corp”</a:t>
            </a:r>
          </a:p>
          <a:p>
            <a:pPr lvl="2"/>
            <a:r>
              <a:rPr lang="en-US" sz="2400" dirty="0" smtClean="0"/>
              <a:t>score is normalized (0 no match, 100 perfect match)</a:t>
            </a:r>
          </a:p>
          <a:p>
            <a:pPr lvl="1"/>
            <a:r>
              <a:rPr lang="en-US" sz="2400" dirty="0" smtClean="0"/>
              <a:t>selectable for an external data source to utilize when records are introduced into the VSM</a:t>
            </a:r>
          </a:p>
          <a:p>
            <a:r>
              <a:rPr lang="en-US" sz="2400" dirty="0" smtClean="0"/>
              <a:t>Jaro </a:t>
            </a:r>
            <a:r>
              <a:rPr lang="en-US" sz="2400" dirty="0"/>
              <a:t>and </a:t>
            </a:r>
            <a:r>
              <a:rPr lang="en-US" sz="2400" dirty="0" smtClean="0"/>
              <a:t>Jaro-Winkler</a:t>
            </a:r>
          </a:p>
          <a:p>
            <a:pPr lvl="1"/>
            <a:r>
              <a:rPr lang="en-US" sz="2400" dirty="0" smtClean="0"/>
              <a:t>Jaro measures </a:t>
            </a:r>
            <a:r>
              <a:rPr lang="en-US" sz="2400" dirty="0"/>
              <a:t>the similarity between two </a:t>
            </a:r>
            <a:r>
              <a:rPr lang="en-US" sz="2400" dirty="0" smtClean="0"/>
              <a:t>strings and scores it</a:t>
            </a:r>
          </a:p>
          <a:p>
            <a:pPr lvl="1"/>
            <a:r>
              <a:rPr lang="en-US" sz="2400" dirty="0" smtClean="0"/>
              <a:t>Jaro-Winkler  gives a higher </a:t>
            </a:r>
            <a:r>
              <a:rPr lang="en-US" sz="2400" dirty="0"/>
              <a:t>scores </a:t>
            </a:r>
            <a:r>
              <a:rPr lang="en-US" sz="2400" dirty="0" smtClean="0"/>
              <a:t>when matching is found in </a:t>
            </a:r>
            <a:r>
              <a:rPr lang="en-US" sz="2400" dirty="0"/>
              <a:t>the first 4 </a:t>
            </a:r>
            <a:r>
              <a:rPr lang="en-US" sz="2400" dirty="0" smtClean="0"/>
              <a:t>characters</a:t>
            </a:r>
          </a:p>
          <a:p>
            <a:pPr lvl="2"/>
            <a:r>
              <a:rPr lang="en-US" sz="2400" dirty="0" smtClean="0"/>
              <a:t>This is the </a:t>
            </a:r>
            <a:r>
              <a:rPr lang="en-US" sz="2400" b="1" dirty="0" smtClean="0"/>
              <a:t>system matching algorithm</a:t>
            </a:r>
            <a:r>
              <a:rPr lang="en-US" sz="2400" dirty="0" smtClean="0"/>
              <a:t> used by the VSM – cannot be changed</a:t>
            </a:r>
          </a:p>
          <a:p>
            <a:r>
              <a:rPr lang="en-US" sz="2400" dirty="0" err="1" smtClean="0"/>
              <a:t>Levenshtein</a:t>
            </a:r>
            <a:r>
              <a:rPr lang="en-US" sz="2400" dirty="0" smtClean="0"/>
              <a:t> </a:t>
            </a:r>
          </a:p>
          <a:p>
            <a:pPr lvl="1"/>
            <a:r>
              <a:rPr lang="en-US" sz="2400" dirty="0" smtClean="0"/>
              <a:t>Measures the </a:t>
            </a:r>
            <a:r>
              <a:rPr lang="en-US" sz="2400" dirty="0"/>
              <a:t>difference between two strings and uses the </a:t>
            </a:r>
            <a:r>
              <a:rPr lang="en-US" sz="2400" i="1" dirty="0"/>
              <a:t>edit</a:t>
            </a:r>
            <a:r>
              <a:rPr lang="en-US" sz="2400" dirty="0"/>
              <a:t> </a:t>
            </a:r>
            <a:r>
              <a:rPr lang="en-US" sz="2400" dirty="0" smtClean="0"/>
              <a:t>distance to score</a:t>
            </a:r>
          </a:p>
          <a:p>
            <a:pPr lvl="2"/>
            <a:r>
              <a:rPr lang="en-US" sz="2400" dirty="0" smtClean="0"/>
              <a:t>i.e</a:t>
            </a:r>
            <a:r>
              <a:rPr lang="en-US" sz="2400" dirty="0"/>
              <a:t>. the minimum number of edits (in terms of insertions, deletions, substitutions of characters) needed to transform one string to </a:t>
            </a:r>
            <a:r>
              <a:rPr lang="en-US" sz="2400" dirty="0" smtClean="0"/>
              <a:t>another</a:t>
            </a:r>
          </a:p>
          <a:p>
            <a:pPr lvl="2"/>
            <a:r>
              <a:rPr lang="en-US" sz="2400" dirty="0" smtClean="0"/>
              <a:t>"</a:t>
            </a:r>
            <a:r>
              <a:rPr lang="en-US" sz="2400" dirty="0"/>
              <a:t>IBM" and "IBM </a:t>
            </a:r>
            <a:r>
              <a:rPr lang="en-US" sz="2400" dirty="0" smtClean="0"/>
              <a:t>Corp“ - edit </a:t>
            </a:r>
            <a:r>
              <a:rPr lang="en-US" sz="2400" dirty="0"/>
              <a:t>distance </a:t>
            </a:r>
            <a:r>
              <a:rPr lang="en-US" sz="2400" dirty="0" smtClean="0"/>
              <a:t>is 5</a:t>
            </a:r>
          </a:p>
          <a:p>
            <a:pPr lvl="2"/>
            <a:r>
              <a:rPr lang="en-US" sz="2400" dirty="0" smtClean="0"/>
              <a:t>5 insertions </a:t>
            </a:r>
            <a:r>
              <a:rPr lang="en-US" sz="2400" dirty="0"/>
              <a:t>(space, "C", "o", "r", "p</a:t>
            </a:r>
            <a:r>
              <a:rPr lang="en-US" sz="2400" dirty="0" smtClean="0"/>
              <a:t>")</a:t>
            </a:r>
            <a:endParaRPr lang="en-US" sz="2400" dirty="0"/>
          </a:p>
        </p:txBody>
      </p:sp>
      <p:sp>
        <p:nvSpPr>
          <p:cNvPr id="4" name="Slide Number Placeholder 3"/>
          <p:cNvSpPr>
            <a:spLocks noGrp="1"/>
          </p:cNvSpPr>
          <p:nvPr>
            <p:ph type="sldNum" sz="quarter" idx="10"/>
          </p:nvPr>
        </p:nvSpPr>
        <p:spPr/>
        <p:txBody>
          <a:bodyPr/>
          <a:lstStyle/>
          <a:p>
            <a:fld id="{471D315E-952C-49FA-BFE5-E1E9BF0368E2}" type="slidenum">
              <a:rPr lang="en-US" smtClean="0"/>
              <a:t>70</a:t>
            </a:fld>
            <a:endParaRPr lang="en-US" dirty="0"/>
          </a:p>
        </p:txBody>
      </p:sp>
    </p:spTree>
    <p:extLst>
      <p:ext uri="{BB962C8B-B14F-4D97-AF65-F5344CB8AC3E}">
        <p14:creationId xmlns:p14="http://schemas.microsoft.com/office/powerpoint/2010/main" val="39977065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VSM Setup – How to…</a:t>
            </a:r>
            <a:br>
              <a:rPr lang="en-US" sz="3200" dirty="0" smtClean="0"/>
            </a:br>
            <a:r>
              <a:rPr lang="en-US" sz="3200" dirty="0"/>
              <a:t>	</a:t>
            </a:r>
            <a:r>
              <a:rPr lang="en-US" sz="3200" dirty="0" smtClean="0"/>
              <a:t>Setup a Trusted Attribute</a:t>
            </a:r>
            <a:endParaRPr lang="en-US" sz="3200" dirty="0"/>
          </a:p>
        </p:txBody>
      </p:sp>
      <p:sp>
        <p:nvSpPr>
          <p:cNvPr id="3" name="Content Placeholder 2"/>
          <p:cNvSpPr>
            <a:spLocks noGrp="1"/>
          </p:cNvSpPr>
          <p:nvPr>
            <p:ph idx="1"/>
          </p:nvPr>
        </p:nvSpPr>
        <p:spPr>
          <a:xfrm>
            <a:off x="182563" y="1143000"/>
            <a:ext cx="1965324" cy="5211764"/>
          </a:xfrm>
        </p:spPr>
        <p:txBody>
          <a:bodyPr>
            <a:normAutofit fontScale="92500" lnSpcReduction="20000"/>
          </a:bodyPr>
          <a:lstStyle/>
          <a:p>
            <a:r>
              <a:rPr lang="en-US" sz="1200" b="1" dirty="0" smtClean="0"/>
              <a:t>For customers who will have an external connection of suppliers / categories / regions </a:t>
            </a:r>
          </a:p>
          <a:p>
            <a:pPr lvl="1"/>
            <a:r>
              <a:rPr lang="en-US" sz="1200" b="1" dirty="0" smtClean="0"/>
              <a:t>E.g. SLM data feeds everything</a:t>
            </a:r>
          </a:p>
          <a:p>
            <a:pPr lvl="1"/>
            <a:r>
              <a:rPr lang="en-US" sz="1200" b="1" dirty="0" smtClean="0"/>
              <a:t>E.g. Sourcing users update source records</a:t>
            </a:r>
          </a:p>
          <a:p>
            <a:r>
              <a:rPr lang="en-US" sz="1200" dirty="0"/>
              <a:t>Updates on any of the local source records is propagated to the master record </a:t>
            </a:r>
            <a:r>
              <a:rPr lang="en-US" sz="1200" b="1" i="1" dirty="0"/>
              <a:t>IF</a:t>
            </a:r>
            <a:r>
              <a:rPr lang="en-US" sz="1200" dirty="0"/>
              <a:t> :</a:t>
            </a:r>
          </a:p>
          <a:p>
            <a:pPr lvl="1"/>
            <a:r>
              <a:rPr lang="en-US" sz="1200" dirty="0"/>
              <a:t>the </a:t>
            </a:r>
            <a:r>
              <a:rPr lang="en-US" sz="1200" dirty="0" smtClean="0"/>
              <a:t>data source is </a:t>
            </a:r>
            <a:r>
              <a:rPr lang="en-US" sz="1200" dirty="0"/>
              <a:t>set to publish </a:t>
            </a:r>
            <a:r>
              <a:rPr lang="en-US" sz="1200" dirty="0" smtClean="0"/>
              <a:t>suppliers</a:t>
            </a:r>
            <a:endParaRPr lang="en-US" sz="1200" dirty="0"/>
          </a:p>
          <a:p>
            <a:pPr lvl="1"/>
            <a:r>
              <a:rPr lang="en-US" sz="1200" dirty="0"/>
              <a:t>the attributes of that source are set to be </a:t>
            </a:r>
            <a:r>
              <a:rPr lang="en-US" sz="1200" b="1" i="1" dirty="0"/>
              <a:t>trusted</a:t>
            </a:r>
            <a:endParaRPr lang="en-US" sz="1200" dirty="0"/>
          </a:p>
          <a:p>
            <a:r>
              <a:rPr lang="en-US" sz="1200" dirty="0" smtClean="0"/>
              <a:t>Navigate –</a:t>
            </a:r>
          </a:p>
          <a:p>
            <a:pPr lvl="1"/>
            <a:r>
              <a:rPr lang="en-US" sz="1200" dirty="0" smtClean="0"/>
              <a:t>Administration</a:t>
            </a:r>
          </a:p>
          <a:p>
            <a:pPr lvl="1"/>
            <a:r>
              <a:rPr lang="en-US" sz="1200" dirty="0" smtClean="0"/>
              <a:t>Data Sources</a:t>
            </a:r>
          </a:p>
          <a:p>
            <a:pPr lvl="1"/>
            <a:r>
              <a:rPr lang="en-US" sz="1200" dirty="0" smtClean="0"/>
              <a:t>All Data Sources</a:t>
            </a:r>
          </a:p>
          <a:p>
            <a:r>
              <a:rPr lang="en-US" sz="1200" dirty="0" smtClean="0"/>
              <a:t>Data Rules tab</a:t>
            </a:r>
          </a:p>
          <a:p>
            <a:pPr lvl="1"/>
            <a:r>
              <a:rPr lang="en-US" sz="1200" dirty="0" smtClean="0"/>
              <a:t>Add Data Rule…</a:t>
            </a:r>
          </a:p>
          <a:p>
            <a:pPr lvl="1"/>
            <a:r>
              <a:rPr lang="en-US" sz="1200" dirty="0" smtClean="0"/>
              <a:t>Select Attribute</a:t>
            </a:r>
          </a:p>
          <a:p>
            <a:pPr lvl="1"/>
            <a:r>
              <a:rPr lang="en-US" sz="1200" dirty="0" smtClean="0"/>
              <a:t>Select Source(s)</a:t>
            </a:r>
          </a:p>
          <a:p>
            <a:pPr lvl="1"/>
            <a:r>
              <a:rPr lang="en-US" sz="1200" dirty="0" smtClean="0"/>
              <a:t>Move</a:t>
            </a:r>
          </a:p>
          <a:p>
            <a:pPr lvl="1"/>
            <a:r>
              <a:rPr lang="en-US" sz="1200" dirty="0" smtClean="0"/>
              <a:t>Save</a:t>
            </a:r>
          </a:p>
          <a:p>
            <a:r>
              <a:rPr lang="en-US" sz="1200" b="1" dirty="0" smtClean="0"/>
              <a:t>FYI – There are no OOTB Trusted Attributes </a:t>
            </a:r>
          </a:p>
          <a:p>
            <a:r>
              <a:rPr lang="en-US" sz="1200" b="1" dirty="0" smtClean="0"/>
              <a:t>FYI – If a customer wants all sources trusted, you will have to trust every single attribute for every single data source</a:t>
            </a:r>
            <a:endParaRPr lang="en-US" sz="1200" dirty="0" smtClean="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9315" y="1143000"/>
            <a:ext cx="6995160" cy="509123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2133600"/>
            <a:ext cx="6324600" cy="3446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ight Arrow 7"/>
          <p:cNvSpPr/>
          <p:nvPr/>
        </p:nvSpPr>
        <p:spPr bwMode="auto">
          <a:xfrm>
            <a:off x="5934075" y="2840268"/>
            <a:ext cx="1135858" cy="186864"/>
          </a:xfrm>
          <a:prstGeom prst="right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smtClean="0">
              <a:ln>
                <a:noFill/>
              </a:ln>
              <a:solidFill>
                <a:schemeClr val="hlink"/>
              </a:solidFill>
              <a:effectLst/>
              <a:latin typeface="Arial" charset="0"/>
            </a:endParaRPr>
          </a:p>
        </p:txBody>
      </p:sp>
      <p:pic>
        <p:nvPicPr>
          <p:cNvPr id="2458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6549" y="2413292"/>
            <a:ext cx="6257925" cy="2870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ight Arrow 9"/>
          <p:cNvSpPr/>
          <p:nvPr/>
        </p:nvSpPr>
        <p:spPr bwMode="auto">
          <a:xfrm rot="10800000">
            <a:off x="6934200" y="3595185"/>
            <a:ext cx="1135858" cy="186864"/>
          </a:xfrm>
          <a:prstGeom prst="right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smtClean="0">
              <a:ln>
                <a:noFill/>
              </a:ln>
              <a:solidFill>
                <a:schemeClr val="hlink"/>
              </a:solidFill>
              <a:effectLst/>
              <a:latin typeface="Arial" charset="0"/>
            </a:endParaRPr>
          </a:p>
        </p:txBody>
      </p:sp>
      <p:sp>
        <p:nvSpPr>
          <p:cNvPr id="11" name="Right Arrow 10"/>
          <p:cNvSpPr/>
          <p:nvPr/>
        </p:nvSpPr>
        <p:spPr bwMode="auto">
          <a:xfrm>
            <a:off x="5248275" y="4057650"/>
            <a:ext cx="1135858" cy="186864"/>
          </a:xfrm>
          <a:prstGeom prst="right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smtClean="0">
              <a:ln>
                <a:noFill/>
              </a:ln>
              <a:solidFill>
                <a:schemeClr val="hlink"/>
              </a:solidFill>
              <a:effectLst/>
              <a:latin typeface="Arial" charset="0"/>
            </a:endParaRPr>
          </a:p>
        </p:txBody>
      </p:sp>
      <p:sp>
        <p:nvSpPr>
          <p:cNvPr id="12" name="Right Arrow 11"/>
          <p:cNvSpPr/>
          <p:nvPr/>
        </p:nvSpPr>
        <p:spPr bwMode="auto">
          <a:xfrm>
            <a:off x="6962775" y="3059843"/>
            <a:ext cx="1135858" cy="186864"/>
          </a:xfrm>
          <a:prstGeom prst="right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smtClean="0">
              <a:ln>
                <a:noFill/>
              </a:ln>
              <a:solidFill>
                <a:schemeClr val="hlink"/>
              </a:solidFill>
              <a:effectLst/>
              <a:latin typeface="Arial" charset="0"/>
            </a:endParaRPr>
          </a:p>
        </p:txBody>
      </p:sp>
      <p:sp>
        <p:nvSpPr>
          <p:cNvPr id="13" name="Right Arrow 12"/>
          <p:cNvSpPr/>
          <p:nvPr/>
        </p:nvSpPr>
        <p:spPr bwMode="auto">
          <a:xfrm rot="5400000">
            <a:off x="4021303" y="3120688"/>
            <a:ext cx="1135858" cy="186864"/>
          </a:xfrm>
          <a:prstGeom prst="rightArrow">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smtClean="0">
              <a:ln>
                <a:noFill/>
              </a:ln>
              <a:solidFill>
                <a:schemeClr val="hlink"/>
              </a:solidFill>
              <a:effectLst/>
              <a:latin typeface="Arial" charset="0"/>
            </a:endParaRPr>
          </a:p>
        </p:txBody>
      </p:sp>
      <p:sp>
        <p:nvSpPr>
          <p:cNvPr id="4" name="Slide Number Placeholder 3"/>
          <p:cNvSpPr>
            <a:spLocks noGrp="1"/>
          </p:cNvSpPr>
          <p:nvPr>
            <p:ph type="sldNum" sz="quarter" idx="10"/>
          </p:nvPr>
        </p:nvSpPr>
        <p:spPr/>
        <p:txBody>
          <a:bodyPr/>
          <a:lstStyle/>
          <a:p>
            <a:fld id="{471D315E-952C-49FA-BFE5-E1E9BF0368E2}" type="slidenum">
              <a:rPr lang="en-US" smtClean="0"/>
              <a:t>71</a:t>
            </a:fld>
            <a:endParaRPr lang="en-US" dirty="0"/>
          </a:p>
        </p:txBody>
      </p:sp>
    </p:spTree>
    <p:extLst>
      <p:ext uri="{BB962C8B-B14F-4D97-AF65-F5344CB8AC3E}">
        <p14:creationId xmlns:p14="http://schemas.microsoft.com/office/powerpoint/2010/main" val="2463398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Currencies – How to…</a:t>
            </a:r>
            <a:br>
              <a:rPr lang="en-US" sz="3200" dirty="0" smtClean="0"/>
            </a:br>
            <a:r>
              <a:rPr lang="en-US" sz="3200" dirty="0"/>
              <a:t>	</a:t>
            </a:r>
            <a:r>
              <a:rPr lang="en-US" sz="3200" dirty="0" smtClean="0"/>
              <a:t>Create a Currency</a:t>
            </a:r>
            <a:endParaRPr lang="en-US" sz="3200" dirty="0"/>
          </a:p>
        </p:txBody>
      </p:sp>
      <p:sp>
        <p:nvSpPr>
          <p:cNvPr id="3" name="Content Placeholder 2"/>
          <p:cNvSpPr>
            <a:spLocks noGrp="1"/>
          </p:cNvSpPr>
          <p:nvPr>
            <p:ph idx="1"/>
          </p:nvPr>
        </p:nvSpPr>
        <p:spPr>
          <a:xfrm>
            <a:off x="182563" y="1143000"/>
            <a:ext cx="1965324" cy="5211764"/>
          </a:xfrm>
        </p:spPr>
        <p:txBody>
          <a:bodyPr>
            <a:normAutofit fontScale="85000" lnSpcReduction="20000"/>
          </a:bodyPr>
          <a:lstStyle/>
          <a:p>
            <a:r>
              <a:rPr lang="en-US" sz="1300" b="1" dirty="0" smtClean="0"/>
              <a:t>For customers who want to narrow or expand their currency selection for user preferences  (and PGM) on the </a:t>
            </a:r>
            <a:r>
              <a:rPr lang="en-US" sz="1300" b="1" i="1" dirty="0" smtClean="0"/>
              <a:t>platform</a:t>
            </a:r>
          </a:p>
          <a:p>
            <a:pPr lvl="1"/>
            <a:r>
              <a:rPr lang="en-US" sz="1300" b="1" dirty="0" smtClean="0"/>
              <a:t>THIS DOES NOT IMPACT THE OTHER APPLICATIONS, ORGANIZATIONS, ETC.</a:t>
            </a:r>
          </a:p>
          <a:p>
            <a:r>
              <a:rPr lang="en-US" sz="1300" dirty="0" smtClean="0"/>
              <a:t>Navigate </a:t>
            </a:r>
            <a:r>
              <a:rPr lang="en-US" sz="1300" dirty="0"/>
              <a:t>–</a:t>
            </a:r>
          </a:p>
          <a:p>
            <a:pPr lvl="1"/>
            <a:r>
              <a:rPr lang="en-US" sz="1300" dirty="0"/>
              <a:t>Administration</a:t>
            </a:r>
          </a:p>
          <a:p>
            <a:pPr lvl="1"/>
            <a:r>
              <a:rPr lang="en-US" sz="1300" dirty="0" smtClean="0"/>
              <a:t>Currency</a:t>
            </a:r>
          </a:p>
          <a:p>
            <a:pPr lvl="1"/>
            <a:r>
              <a:rPr lang="en-US" sz="1300" dirty="0" smtClean="0"/>
              <a:t>All Currencies</a:t>
            </a:r>
          </a:p>
          <a:p>
            <a:r>
              <a:rPr lang="en-US" sz="1300" dirty="0" smtClean="0"/>
              <a:t>Click Create…</a:t>
            </a:r>
          </a:p>
          <a:p>
            <a:r>
              <a:rPr lang="en-US" sz="1300" dirty="0" smtClean="0"/>
              <a:t>Enter Currency…</a:t>
            </a:r>
          </a:p>
          <a:p>
            <a:pPr lvl="1"/>
            <a:r>
              <a:rPr lang="en-US" sz="1300" dirty="0" smtClean="0"/>
              <a:t>Name</a:t>
            </a:r>
          </a:p>
          <a:p>
            <a:pPr lvl="1"/>
            <a:r>
              <a:rPr lang="en-US" sz="1300" dirty="0" smtClean="0"/>
              <a:t>Code</a:t>
            </a:r>
          </a:p>
          <a:p>
            <a:pPr lvl="1"/>
            <a:r>
              <a:rPr lang="en-US" sz="1300" dirty="0" smtClean="0"/>
              <a:t>Symbol</a:t>
            </a:r>
          </a:p>
          <a:p>
            <a:r>
              <a:rPr lang="en-US" sz="1300" dirty="0" smtClean="0"/>
              <a:t>Save</a:t>
            </a:r>
          </a:p>
          <a:p>
            <a:r>
              <a:rPr lang="en-US" sz="1300" dirty="0" smtClean="0"/>
              <a:t>Edit to change the status</a:t>
            </a:r>
          </a:p>
          <a:p>
            <a:pPr lvl="1"/>
            <a:r>
              <a:rPr lang="en-US" sz="1300" dirty="0" smtClean="0"/>
              <a:t>Active – selectable</a:t>
            </a:r>
          </a:p>
          <a:p>
            <a:pPr lvl="1"/>
            <a:r>
              <a:rPr lang="en-US" sz="1300" dirty="0" smtClean="0"/>
              <a:t>Inactive – not selectable</a:t>
            </a:r>
          </a:p>
          <a:p>
            <a:r>
              <a:rPr lang="en-US" sz="1300" b="1" dirty="0" smtClean="0"/>
              <a:t>FYI – There are no OOTB currencies in the platform </a:t>
            </a:r>
          </a:p>
          <a:p>
            <a:r>
              <a:rPr lang="en-US" sz="1300" b="1" dirty="0" smtClean="0"/>
              <a:t>FYI – Once a currency is created, it cannot be deleted</a:t>
            </a:r>
          </a:p>
          <a:p>
            <a:r>
              <a:rPr lang="en-US" sz="1300" b="1" dirty="0" smtClean="0"/>
              <a:t>FYI – System default currency is set through a startup configuration property</a:t>
            </a:r>
            <a:endParaRPr lang="en-US" sz="1300" dirty="0" smtClean="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8840" y="1161011"/>
            <a:ext cx="6995160" cy="508738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8998" y="2057400"/>
            <a:ext cx="5076825" cy="2778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0"/>
          </p:nvPr>
        </p:nvSpPr>
        <p:spPr/>
        <p:txBody>
          <a:bodyPr/>
          <a:lstStyle/>
          <a:p>
            <a:fld id="{471D315E-952C-49FA-BFE5-E1E9BF0368E2}" type="slidenum">
              <a:rPr lang="en-US" smtClean="0"/>
              <a:t>8</a:t>
            </a:fld>
            <a:endParaRPr lang="en-US" dirty="0"/>
          </a:p>
        </p:txBody>
      </p:sp>
    </p:spTree>
    <p:extLst>
      <p:ext uri="{BB962C8B-B14F-4D97-AF65-F5344CB8AC3E}">
        <p14:creationId xmlns:p14="http://schemas.microsoft.com/office/powerpoint/2010/main" val="32530289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3555"/>
                                        </p:tgtEl>
                                        <p:attrNameLst>
                                          <p:attrName>style.visibility</p:attrName>
                                        </p:attrNameLst>
                                      </p:cBhvr>
                                      <p:to>
                                        <p:strVal val="visible"/>
                                      </p:to>
                                    </p:set>
                                    <p:anim calcmode="lin" valueType="num">
                                      <p:cBhvr>
                                        <p:cTn id="7" dur="500" fill="hold"/>
                                        <p:tgtEl>
                                          <p:spTgt spid="23555"/>
                                        </p:tgtEl>
                                        <p:attrNameLst>
                                          <p:attrName>ppt_w</p:attrName>
                                        </p:attrNameLst>
                                      </p:cBhvr>
                                      <p:tavLst>
                                        <p:tav tm="0">
                                          <p:val>
                                            <p:fltVal val="0"/>
                                          </p:val>
                                        </p:tav>
                                        <p:tav tm="100000">
                                          <p:val>
                                            <p:strVal val="#ppt_w"/>
                                          </p:val>
                                        </p:tav>
                                      </p:tavLst>
                                    </p:anim>
                                    <p:anim calcmode="lin" valueType="num">
                                      <p:cBhvr>
                                        <p:cTn id="8" dur="500" fill="hold"/>
                                        <p:tgtEl>
                                          <p:spTgt spid="23555"/>
                                        </p:tgtEl>
                                        <p:attrNameLst>
                                          <p:attrName>ppt_h</p:attrName>
                                        </p:attrNameLst>
                                      </p:cBhvr>
                                      <p:tavLst>
                                        <p:tav tm="0">
                                          <p:val>
                                            <p:fltVal val="0"/>
                                          </p:val>
                                        </p:tav>
                                        <p:tav tm="100000">
                                          <p:val>
                                            <p:strVal val="#ppt_h"/>
                                          </p:val>
                                        </p:tav>
                                      </p:tavLst>
                                    </p:anim>
                                    <p:animEffect transition="in" filter="fade">
                                      <p:cBhvr>
                                        <p:cTn id="9" dur="500"/>
                                        <p:tgtEl>
                                          <p:spTgt spid="235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Currencies – How to…</a:t>
            </a:r>
            <a:br>
              <a:rPr lang="en-US" sz="3200" dirty="0" smtClean="0"/>
            </a:br>
            <a:r>
              <a:rPr lang="en-US" sz="3200" dirty="0"/>
              <a:t>	</a:t>
            </a:r>
            <a:r>
              <a:rPr lang="en-US" sz="3200" dirty="0" smtClean="0"/>
              <a:t>Enter Exchange Rates</a:t>
            </a:r>
            <a:endParaRPr lang="en-US" sz="3200" dirty="0"/>
          </a:p>
        </p:txBody>
      </p:sp>
      <p:sp>
        <p:nvSpPr>
          <p:cNvPr id="3" name="Content Placeholder 2"/>
          <p:cNvSpPr>
            <a:spLocks noGrp="1"/>
          </p:cNvSpPr>
          <p:nvPr>
            <p:ph idx="1"/>
          </p:nvPr>
        </p:nvSpPr>
        <p:spPr>
          <a:xfrm>
            <a:off x="182563" y="1143000"/>
            <a:ext cx="1965324" cy="5211764"/>
          </a:xfrm>
        </p:spPr>
        <p:txBody>
          <a:bodyPr>
            <a:normAutofit lnSpcReduction="10000"/>
          </a:bodyPr>
          <a:lstStyle/>
          <a:p>
            <a:r>
              <a:rPr lang="en-US" sz="1050" b="1" dirty="0" smtClean="0"/>
              <a:t>For customers of Program Management who want to utilize multi-currency and conversions (reports, savings)</a:t>
            </a:r>
          </a:p>
          <a:p>
            <a:pPr lvl="1"/>
            <a:r>
              <a:rPr lang="en-US" sz="1050" b="1" dirty="0" smtClean="0"/>
              <a:t>DOES NOT IMPACT OTHER APPLICATIONS</a:t>
            </a:r>
          </a:p>
          <a:p>
            <a:r>
              <a:rPr lang="en-US" sz="1050" dirty="0" smtClean="0"/>
              <a:t>Navigate </a:t>
            </a:r>
            <a:r>
              <a:rPr lang="en-US" sz="1050" dirty="0"/>
              <a:t>–</a:t>
            </a:r>
          </a:p>
          <a:p>
            <a:pPr lvl="1"/>
            <a:r>
              <a:rPr lang="en-US" sz="1050" dirty="0" smtClean="0"/>
              <a:t>Administration</a:t>
            </a:r>
          </a:p>
          <a:p>
            <a:pPr lvl="1"/>
            <a:r>
              <a:rPr lang="en-US" sz="1050" dirty="0" smtClean="0"/>
              <a:t>Exchange Rates</a:t>
            </a:r>
            <a:endParaRPr lang="en-US" sz="1050" dirty="0"/>
          </a:p>
          <a:p>
            <a:pPr lvl="1"/>
            <a:r>
              <a:rPr lang="en-US" sz="1050" dirty="0" smtClean="0"/>
              <a:t>All Exchange Rates</a:t>
            </a:r>
          </a:p>
          <a:p>
            <a:r>
              <a:rPr lang="en-US" sz="1050" dirty="0" smtClean="0"/>
              <a:t>Click Create…</a:t>
            </a:r>
          </a:p>
          <a:p>
            <a:r>
              <a:rPr lang="en-US" sz="1050" dirty="0" smtClean="0"/>
              <a:t>Select / Enter</a:t>
            </a:r>
          </a:p>
          <a:p>
            <a:pPr lvl="1"/>
            <a:r>
              <a:rPr lang="en-US" sz="1050" dirty="0" smtClean="0"/>
              <a:t>From Currency</a:t>
            </a:r>
          </a:p>
          <a:p>
            <a:pPr lvl="1"/>
            <a:r>
              <a:rPr lang="en-US" sz="1050" dirty="0" smtClean="0"/>
              <a:t>To Currency</a:t>
            </a:r>
          </a:p>
          <a:p>
            <a:pPr lvl="1"/>
            <a:r>
              <a:rPr lang="en-US" sz="1050" dirty="0" smtClean="0"/>
              <a:t>Effective Date</a:t>
            </a:r>
          </a:p>
          <a:p>
            <a:pPr lvl="1"/>
            <a:r>
              <a:rPr lang="en-US" sz="1050" dirty="0" smtClean="0"/>
              <a:t>Exchange Rate</a:t>
            </a:r>
          </a:p>
          <a:p>
            <a:r>
              <a:rPr lang="en-US" sz="1050" dirty="0" smtClean="0"/>
              <a:t>Save</a:t>
            </a:r>
          </a:p>
          <a:p>
            <a:r>
              <a:rPr lang="en-US" sz="1050" dirty="0" smtClean="0"/>
              <a:t>Edit to change the rate</a:t>
            </a:r>
          </a:p>
          <a:p>
            <a:r>
              <a:rPr lang="en-US" sz="1050" b="1" dirty="0" smtClean="0"/>
              <a:t>FYI – Effective date is only informational</a:t>
            </a:r>
          </a:p>
          <a:p>
            <a:pPr lvl="1"/>
            <a:r>
              <a:rPr lang="en-US" sz="1050" b="1" dirty="0" smtClean="0"/>
              <a:t>Next effective date is not taken into consideration (bug)</a:t>
            </a:r>
          </a:p>
          <a:p>
            <a:pPr lvl="1"/>
            <a:r>
              <a:rPr lang="en-US" sz="1050" b="1" dirty="0" smtClean="0"/>
              <a:t>Duplicate conversions (bug)</a:t>
            </a:r>
          </a:p>
          <a:p>
            <a:r>
              <a:rPr lang="en-US" sz="1050" b="1" dirty="0" smtClean="0"/>
              <a:t>FYI –  The inverse conversion must be created, otherwise, 1 is assumed</a:t>
            </a:r>
          </a:p>
          <a:p>
            <a:r>
              <a:rPr lang="en-US" sz="1050" b="1" dirty="0" smtClean="0"/>
              <a:t>FYI – The inverse is not automatically calculated</a:t>
            </a:r>
            <a:endParaRPr lang="en-US" sz="1050" dirty="0" smtClean="0"/>
          </a:p>
        </p:txBody>
      </p:sp>
      <p:pic>
        <p:nvPicPr>
          <p:cNvPr id="2355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8365" y="1143000"/>
            <a:ext cx="6995160" cy="508931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2802774"/>
            <a:ext cx="5072063" cy="2778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0"/>
          </p:nvPr>
        </p:nvSpPr>
        <p:spPr/>
        <p:txBody>
          <a:bodyPr/>
          <a:lstStyle/>
          <a:p>
            <a:fld id="{471D315E-952C-49FA-BFE5-E1E9BF0368E2}" type="slidenum">
              <a:rPr lang="en-US" smtClean="0"/>
              <a:t>9</a:t>
            </a:fld>
            <a:endParaRPr lang="en-US" dirty="0"/>
          </a:p>
        </p:txBody>
      </p:sp>
    </p:spTree>
    <p:extLst>
      <p:ext uri="{BB962C8B-B14F-4D97-AF65-F5344CB8AC3E}">
        <p14:creationId xmlns:p14="http://schemas.microsoft.com/office/powerpoint/2010/main" val="24355558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IBMSmarterCommerce">
  <a:themeElements>
    <a:clrScheme name="10 September 2009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fontScheme name="10 September 200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200" b="0" i="0" u="none" strike="noStrike" cap="none" normalizeH="0" baseline="0" smtClean="0">
            <a:ln>
              <a:noFill/>
            </a:ln>
            <a:solidFill>
              <a:schemeClr val="hlink"/>
            </a:solidFill>
            <a:effectLst/>
            <a:latin typeface="Arial" charset="0"/>
          </a:defRPr>
        </a:defPPr>
      </a:lstStyle>
    </a:lnDef>
  </a:objectDefaults>
  <a:extraClrSchemeLst>
    <a:extraClrScheme>
      <a:clrScheme name="10 September 2009 1">
        <a:dk1>
          <a:srgbClr val="000000"/>
        </a:dk1>
        <a:lt1>
          <a:srgbClr val="FFFFFF"/>
        </a:lt1>
        <a:dk2>
          <a:srgbClr val="000000"/>
        </a:dk2>
        <a:lt2>
          <a:srgbClr val="808080"/>
        </a:lt2>
        <a:accent1>
          <a:srgbClr val="7889FB"/>
        </a:accent1>
        <a:accent2>
          <a:srgbClr val="009999"/>
        </a:accent2>
        <a:accent3>
          <a:srgbClr val="FFFFFF"/>
        </a:accent3>
        <a:accent4>
          <a:srgbClr val="000000"/>
        </a:accent4>
        <a:accent5>
          <a:srgbClr val="BEC4FD"/>
        </a:accent5>
        <a:accent6>
          <a:srgbClr val="008A8A"/>
        </a:accent6>
        <a:hlink>
          <a:srgbClr val="7889FB"/>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IBMSmarterCommerce</Template>
  <TotalTime>10419</TotalTime>
  <Words>3693</Words>
  <Application>Microsoft Office PowerPoint</Application>
  <PresentationFormat>On-screen Show (4:3)</PresentationFormat>
  <Paragraphs>731</Paragraphs>
  <Slides>71</Slides>
  <Notes>11</Notes>
  <HiddenSlides>28</HiddenSlides>
  <MMClips>0</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71</vt:i4>
      </vt:variant>
    </vt:vector>
  </HeadingPairs>
  <TitlesOfParts>
    <vt:vector size="75" baseType="lpstr">
      <vt:lpstr>IBMSmarterCommerce</vt:lpstr>
      <vt:lpstr>Worksheet</vt:lpstr>
      <vt:lpstr>Microsoft Excel 97-2003 Worksheet</vt:lpstr>
      <vt:lpstr>Package</vt:lpstr>
      <vt:lpstr>IBM Emptoris Virtual Supply Master  Refresher Session : How to... Preparation for v10.0.1  Walter Krupinski Senior Product Manager</vt:lpstr>
      <vt:lpstr>Agenda</vt:lpstr>
      <vt:lpstr>1. Category Language Enablement</vt:lpstr>
      <vt:lpstr>Language Enablement – How to…  Enable Category Translations</vt:lpstr>
      <vt:lpstr>Language Enablement – How to…  Edit Specific VSM/PgM Phrases</vt:lpstr>
      <vt:lpstr>2. Currency Enablement</vt:lpstr>
      <vt:lpstr>Currencies – How to…  Activate a Currency</vt:lpstr>
      <vt:lpstr>Currencies – How to…  Create a Currency</vt:lpstr>
      <vt:lpstr>Currencies – How to…  Enter Exchange Rates</vt:lpstr>
      <vt:lpstr>3. Reference Data Enablement</vt:lpstr>
      <vt:lpstr>Reference Data – How to…  Create a new reference</vt:lpstr>
      <vt:lpstr>4. Country &amp; State Creation</vt:lpstr>
      <vt:lpstr>Reference Data – How to…  Create a new state or country</vt:lpstr>
      <vt:lpstr>5. Mastering Rules</vt:lpstr>
      <vt:lpstr>Mastering Rules – How to…  Setup an Auto Master Rule</vt:lpstr>
      <vt:lpstr>Mastering Rules – How to…  Setup an Auto Master Rule</vt:lpstr>
      <vt:lpstr>Mastering Rules – How to…  Setup an Auto Master Rule</vt:lpstr>
      <vt:lpstr>Mastering Rules – How to…  Setup an Auto Master Rule</vt:lpstr>
      <vt:lpstr>Mastering Rules – How to…  Setup an Auto Master Rule</vt:lpstr>
      <vt:lpstr>6. Navigating Supplier Records</vt:lpstr>
      <vt:lpstr>Demonstration</vt:lpstr>
      <vt:lpstr>7. Master a Supplier</vt:lpstr>
      <vt:lpstr>VSM – How to…  Master a Supplier</vt:lpstr>
      <vt:lpstr>VSM – How to…  Master a Supplier</vt:lpstr>
      <vt:lpstr>VSM – How to…  Master a Supplier</vt:lpstr>
      <vt:lpstr>VSM – How to…  Master a Supplier</vt:lpstr>
      <vt:lpstr>VSM – How to…  Master a Supplier</vt:lpstr>
      <vt:lpstr>8. Use the System Import Utility</vt:lpstr>
      <vt:lpstr>Import Utility – How to…  Import</vt:lpstr>
      <vt:lpstr>9. Create Import Definitions</vt:lpstr>
      <vt:lpstr>Batch Import – How to…  Batch Importing</vt:lpstr>
      <vt:lpstr>Batch Import – How to…  Create Definition</vt:lpstr>
      <vt:lpstr>10. Import Details</vt:lpstr>
      <vt:lpstr>Batch Import – How to…  Details</vt:lpstr>
      <vt:lpstr>11. Import Process</vt:lpstr>
      <vt:lpstr>Import Process – How to…  Download</vt:lpstr>
      <vt:lpstr>Import Process – How to…  Import</vt:lpstr>
      <vt:lpstr>Import Process – How to…  Export – Error File and Reload</vt:lpstr>
      <vt:lpstr>Import Process – How to…  Create Definition From File</vt:lpstr>
      <vt:lpstr>Import Process – How to…  Export in defined format</vt:lpstr>
      <vt:lpstr>12. Groups and Roles of Users</vt:lpstr>
      <vt:lpstr>Demonstration</vt:lpstr>
      <vt:lpstr>13. Categories and Organizations of Users</vt:lpstr>
      <vt:lpstr>Demonstration</vt:lpstr>
      <vt:lpstr>PowerPoint Presentation</vt:lpstr>
      <vt:lpstr>Hidden Slides</vt:lpstr>
      <vt:lpstr>The UI Of the VSM</vt:lpstr>
      <vt:lpstr>UI – How to…  Basic and Advanced Search</vt:lpstr>
      <vt:lpstr>UI – How to…  Basic and Advanced Search</vt:lpstr>
      <vt:lpstr>UI – How to…  Save a Search</vt:lpstr>
      <vt:lpstr>UI – How to…  Delete a Saved Search</vt:lpstr>
      <vt:lpstr>UI – How to…  Create search folder for a role</vt:lpstr>
      <vt:lpstr>UI – How to…  Indices for Platform Search</vt:lpstr>
      <vt:lpstr>UI – How to…  Configure displayed columns</vt:lpstr>
      <vt:lpstr>UI – How to…  Configure columns for a role </vt:lpstr>
      <vt:lpstr>User Password Configurations and Notifications</vt:lpstr>
      <vt:lpstr>UI – How to…  Configure Security</vt:lpstr>
      <vt:lpstr>UI – How to…  User Notifications</vt:lpstr>
      <vt:lpstr>Enable Reports Feature on the Platform</vt:lpstr>
      <vt:lpstr>Reports – How to…  Enable for the Platform</vt:lpstr>
      <vt:lpstr>ROLES</vt:lpstr>
      <vt:lpstr>Roles – How to…  Clone a Role</vt:lpstr>
      <vt:lpstr>Roles – How to…  Edit Object Visibility for a Role</vt:lpstr>
      <vt:lpstr>Roles – How to…  Edit Object Visibility for a Role</vt:lpstr>
      <vt:lpstr>Workflow for Mastering</vt:lpstr>
      <vt:lpstr>Workflow – How to…  Enable a VSM Workflow</vt:lpstr>
      <vt:lpstr>VSM Setup Trusted Attributes Data sources Auto Master</vt:lpstr>
      <vt:lpstr>VSM Setup – How to…  System Algorithm Settings</vt:lpstr>
      <vt:lpstr>VSM Setup – How to…  Setup a Data Source</vt:lpstr>
      <vt:lpstr>VSM Setup – How to…  Setup a Data Source</vt:lpstr>
      <vt:lpstr>VSM Setup – How to…  Setup a Trusted Attribute</vt:lpstr>
    </vt:vector>
  </TitlesOfParts>
  <Company>IBM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Walter Krupinski</dc:creator>
  <cp:lastModifiedBy>Walter Krupinski</cp:lastModifiedBy>
  <cp:revision>282</cp:revision>
  <dcterms:created xsi:type="dcterms:W3CDTF">2012-07-11T19:43:44Z</dcterms:created>
  <dcterms:modified xsi:type="dcterms:W3CDTF">2013-04-12T16:28:15Z</dcterms:modified>
</cp:coreProperties>
</file>